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32"/>
  </p:notesMasterIdLst>
  <p:sldIdLst>
    <p:sldId id="256" r:id="rId2"/>
    <p:sldId id="40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410" r:id="rId13"/>
    <p:sldId id="409" r:id="rId14"/>
    <p:sldId id="424" r:id="rId15"/>
    <p:sldId id="426" r:id="rId16"/>
    <p:sldId id="411" r:id="rId17"/>
    <p:sldId id="412" r:id="rId18"/>
    <p:sldId id="413" r:id="rId19"/>
    <p:sldId id="414" r:id="rId20"/>
    <p:sldId id="415" r:id="rId21"/>
    <p:sldId id="423" r:id="rId22"/>
    <p:sldId id="427" r:id="rId23"/>
    <p:sldId id="429" r:id="rId24"/>
    <p:sldId id="428" r:id="rId25"/>
    <p:sldId id="417" r:id="rId26"/>
    <p:sldId id="418" r:id="rId27"/>
    <p:sldId id="416" r:id="rId28"/>
    <p:sldId id="421" r:id="rId29"/>
    <p:sldId id="422" r:id="rId30"/>
    <p:sldId id="40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89608" autoAdjust="0"/>
  </p:normalViewPr>
  <p:slideViewPr>
    <p:cSldViewPr snapToObjects="1"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01CC0-660D-2849-9BC9-4FBC252CC1FD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E915E-6356-0B4C-BE7F-750231023B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4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E30824E-0D76-A545-8DC2-F30E008C2CC5}" type="slidenum">
              <a:rPr lang="en-US"/>
              <a:pPr/>
              <a:t>10</a:t>
            </a:fld>
            <a:endParaRPr lang="en-US"/>
          </a:p>
        </p:txBody>
      </p:sp>
      <p:sp>
        <p:nvSpPr>
          <p:cNvPr id="1310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10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FC45132-E8B3-4140-A555-DCC283C6CBBB}" type="slidenum">
              <a:rPr lang="en-US"/>
              <a:pPr/>
              <a:t>25</a:t>
            </a:fld>
            <a:endParaRPr lang="en-US"/>
          </a:p>
        </p:txBody>
      </p:sp>
      <p:sp>
        <p:nvSpPr>
          <p:cNvPr id="14541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</a:bodyPr>
          <a:lstStyle/>
          <a:p>
            <a:pPr algn="r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38B8BCE-1D17-4645-BC55-80042959CDD3}" type="slidenum">
              <a:rPr lang="en-US">
                <a:solidFill>
                  <a:srgbClr val="000000"/>
                </a:solidFill>
                <a:latin typeface="Arial" charset="0"/>
              </a:rPr>
              <a:pPr algn="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5412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1454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3427F97-9346-F249-96A3-F01BB694BC90}" type="slidenum">
              <a:rPr lang="en-US"/>
              <a:pPr/>
              <a:t>26</a:t>
            </a:fld>
            <a:endParaRPr lang="en-US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9B7DC31-0D9C-9041-B5EE-5F642F946E7E}" type="slidenum">
              <a:rPr lang="en-US"/>
              <a:pPr/>
              <a:t>27</a:t>
            </a:fld>
            <a:endParaRPr lang="en-US"/>
          </a:p>
        </p:txBody>
      </p:sp>
      <p:sp>
        <p:nvSpPr>
          <p:cNvPr id="148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48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192088"/>
            <a:ext cx="8162925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813" y="1905000"/>
            <a:ext cx="8110537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813" y="4076700"/>
            <a:ext cx="8110537" cy="2019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25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90925" y="62865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9925" y="62865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95AFF24-39F1-0341-B687-33EA41416C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01825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138C1-4D21-C444-91FC-78EF56A2C6B7}" type="datetimeFigureOut">
              <a:rPr lang="en-US" smtClean="0"/>
              <a:pPr/>
              <a:t>10/14/2013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42B63-1D84-CB4B-A53C-6616810B770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200" y="201825"/>
            <a:ext cx="1082610" cy="1068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7401" y="6371649"/>
            <a:ext cx="457200" cy="50165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correll\Desktop\work\teaching\Introduction%20to%20Robotics\2010_spring\lectures\purple_dots_visual_illusion.gi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3.png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0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4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</a:t>
            </a:r>
            <a:r>
              <a:rPr lang="en-US" smtClean="0"/>
              <a:t>Robotics</a:t>
            </a:r>
            <a:br>
              <a:rPr lang="en-US" smtClean="0"/>
            </a:br>
            <a:r>
              <a:rPr lang="en-US" sz="3400" smtClean="0"/>
              <a:t>Vision</a:t>
            </a: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Nikolaus</a:t>
            </a:r>
            <a:r>
              <a:rPr lang="en-US" dirty="0" smtClean="0"/>
              <a:t> </a:t>
            </a:r>
            <a:r>
              <a:rPr lang="en-US" dirty="0" err="1" smtClean="0"/>
              <a:t>Correll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1565275" y="295275"/>
            <a:ext cx="5521325" cy="644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lnSpc>
                <a:spcPct val="70000"/>
              </a:lnSpc>
              <a:buClr>
                <a:srgbClr val="000000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>
                <a:solidFill>
                  <a:srgbClr val="000000"/>
                </a:solidFill>
              </a:rPr>
              <a:t>Lighting is Ill-posed …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2363788"/>
            <a:ext cx="8143875" cy="3867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4500563" y="2312988"/>
            <a:ext cx="4292600" cy="3962400"/>
          </a:xfrm>
          <a:prstGeom prst="rect">
            <a:avLst/>
          </a:prstGeom>
          <a:solidFill>
            <a:srgbClr val="FFFFFF"/>
          </a:solidFill>
          <a:ln w="1260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825500" y="1123950"/>
            <a:ext cx="7366000" cy="1373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70000"/>
              </a:lnSpc>
              <a:buClr>
                <a:srgbClr val="000000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000000"/>
                </a:solidFill>
              </a:rPr>
              <a:t>Perception of surfaces depends on lighting assumptions</a:t>
            </a:r>
          </a:p>
        </p:txBody>
      </p:sp>
      <p:sp>
        <p:nvSpPr>
          <p:cNvPr id="17414" name="Text Box 5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r">
              <a:buClr>
                <a:srgbClr val="898989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66D016A7-9D83-7342-94C6-AD2DDA22077D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>
              <a:buClr>
                <a:srgbClr val="898989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898989"/>
                </a:solidFill>
              </a:rPr>
              <a:t>Gary Bradski (c) 2008</a:t>
            </a:r>
          </a:p>
        </p:txBody>
      </p:sp>
      <p:sp>
        <p:nvSpPr>
          <p:cNvPr id="1741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DB9B213-E8C4-3649-A43B-90122E214EE4}" type="slidenum">
              <a:rPr lang="en-US"/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pic>
        <p:nvPicPr>
          <p:cNvPr id="18435" name="Content Placeholder 6" descr="illusionofsex.gi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55813" y="2576513"/>
            <a:ext cx="4772025" cy="2438400"/>
          </a:xfrm>
        </p:spPr>
      </p:pic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D4D8170-EF54-9749-B5E9-B757D352F0D0}" type="slidenum">
              <a:rPr lang="en-US"/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en-US"/>
          </a:p>
        </p:txBody>
      </p: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235075" y="1325563"/>
            <a:ext cx="6627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2800">
                <a:solidFill>
                  <a:schemeClr val="tx1"/>
                </a:solidFill>
              </a:rPr>
              <a:t>Which one is </a:t>
            </a:r>
            <a:r>
              <a:rPr lang="en-US" sz="2800" b="1" u="sng">
                <a:solidFill>
                  <a:schemeClr val="tx1"/>
                </a:solidFill>
              </a:rPr>
              <a:t>male</a:t>
            </a:r>
            <a:r>
              <a:rPr lang="en-US" sz="2800">
                <a:solidFill>
                  <a:schemeClr val="tx1"/>
                </a:solidFill>
              </a:rPr>
              <a:t> and which one is </a:t>
            </a:r>
            <a:r>
              <a:rPr lang="en-US" sz="2800" b="1" u="sng">
                <a:solidFill>
                  <a:schemeClr val="tx1"/>
                </a:solidFill>
              </a:rPr>
              <a:t>female</a:t>
            </a:r>
            <a:r>
              <a:rPr lang="en-US" sz="28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8439" name="TextBox 8"/>
          <p:cNvSpPr txBox="1">
            <a:spLocks noChangeArrowheads="1"/>
          </p:cNvSpPr>
          <p:nvPr/>
        </p:nvSpPr>
        <p:spPr bwMode="auto">
          <a:xfrm>
            <a:off x="2392363" y="5410200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1800" dirty="0">
                <a:solidFill>
                  <a:schemeClr val="tx1"/>
                </a:solidFill>
              </a:rPr>
              <a:t>Illusion by: Richard Russell,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H</a:t>
            </a:r>
            <a:r>
              <a:rPr lang="en-US" sz="1800" dirty="0" smtClean="0">
                <a:solidFill>
                  <a:schemeClr val="tx1"/>
                </a:solidFill>
              </a:rPr>
              <a:t>arvard </a:t>
            </a:r>
            <a:r>
              <a:rPr lang="en-US" sz="1800" dirty="0">
                <a:solidFill>
                  <a:schemeClr val="tx1"/>
                </a:solidFill>
              </a:rPr>
              <a:t>University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2270880" y="578338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Russell, R. (2009) A sex difference in facial pigmentation and its exaggeration by cosmetics. Perception, (38)1211-1219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944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8" y="1344825"/>
            <a:ext cx="3866095" cy="478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66012"/>
          <a:stretch>
            <a:fillRect/>
          </a:stretch>
        </p:blipFill>
        <p:spPr>
          <a:xfrm>
            <a:off x="4562880" y="1344825"/>
            <a:ext cx="4123920" cy="4792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126163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http://briantobin.info/2009/06/lost-and-found-visual-illusion.html</a:t>
            </a:r>
            <a:endParaRPr lang="en-US" dirty="0"/>
          </a:p>
        </p:txBody>
      </p:sp>
      <p:pic>
        <p:nvPicPr>
          <p:cNvPr id="5" name="purple_dots_visual_illusion.gif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62200" y="1344825"/>
            <a:ext cx="47244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320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are “optical tricks” interesting for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3200"/>
            <a:ext cx="7315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lot of important information is hidden in low-level cues!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Pin-hole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44825"/>
            <a:ext cx="392430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318000"/>
            <a:ext cx="4025900" cy="1778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352800" y="3135525"/>
            <a:ext cx="1485900" cy="82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Pin-Hole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85022"/>
            <a:ext cx="6483350" cy="4239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854" y="6292334"/>
            <a:ext cx="89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A. </a:t>
            </a:r>
            <a:r>
              <a:rPr lang="en-US" dirty="0" err="1" smtClean="0"/>
              <a:t>Efros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Aperture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31950"/>
            <a:ext cx="6170899" cy="438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Aperture: Lens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2019300"/>
            <a:ext cx="57785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Perception using vision</a:t>
            </a:r>
          </a:p>
          <a:p>
            <a:r>
              <a:rPr lang="en-US" dirty="0" smtClean="0"/>
              <a:t>Practical angle:</a:t>
            </a:r>
          </a:p>
          <a:p>
            <a:pPr lvl="1"/>
            <a:r>
              <a:rPr lang="en-US" dirty="0" smtClean="0"/>
              <a:t>Why is vision hard</a:t>
            </a:r>
          </a:p>
          <a:p>
            <a:pPr lvl="1"/>
            <a:r>
              <a:rPr lang="en-US" dirty="0" smtClean="0"/>
              <a:t>Basic image processing</a:t>
            </a:r>
          </a:p>
          <a:p>
            <a:pPr lvl="1"/>
            <a:r>
              <a:rPr lang="en-US" dirty="0" smtClean="0"/>
              <a:t>How to combine image processing primitives into object </a:t>
            </a:r>
            <a:r>
              <a:rPr lang="en-US" dirty="0" smtClean="0"/>
              <a:t>recognition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Lens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14600"/>
            <a:ext cx="56007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997200"/>
            <a:ext cx="1727200" cy="86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6172200"/>
            <a:ext cx="789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need to have the right distance to be in focus -&gt; Depth-from-Focus method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95600"/>
            <a:ext cx="7315200" cy="1143000"/>
          </a:xfrm>
        </p:spPr>
        <p:txBody>
          <a:bodyPr/>
          <a:lstStyle/>
          <a:p>
            <a:r>
              <a:rPr lang="en-US" dirty="0" smtClean="0"/>
              <a:t>Basic image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239618" name="Picture 2" descr="Convolution of box signal with itself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52600"/>
            <a:ext cx="44577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0" name="Picture 4" descr="Convolution of spiky function with box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57600"/>
            <a:ext cx="44577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10050" y="5715000"/>
            <a:ext cx="4309850" cy="676276"/>
            <a:chOff x="2057400" y="5715000"/>
            <a:chExt cx="4309850" cy="676276"/>
          </a:xfrm>
        </p:grpSpPr>
        <p:pic>
          <p:nvPicPr>
            <p:cNvPr id="239624" name="Picture 8" descr="\stackrel{\mathrm{def}}{=}\ \int_{-\infty}^\infty f(\tau)\, g(t - \tau)\, d\tau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225" y="5715000"/>
              <a:ext cx="2955025" cy="67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626" name="Picture 10" descr="(f * g )(t)\ \ \,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5791200"/>
              <a:ext cx="1214063" cy="33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23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pic>
        <p:nvPicPr>
          <p:cNvPr id="241666" name="Picture 2" descr="http://upload.wikimedia.org/wikipedia/commons/thumb/f/fc/Gaussian_blur_example.jpg/250px-Gaussian_blur_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225"/>
            <a:ext cx="2381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668" name="Picture 4" descr="http://upload.wikimedia.org/wikipedia/commons/thumb/d/d7/Halftone%2C_Gaussian_Blur.jpg/220px-Halftone%2C_Gaussian_Bl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20955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data:image/jpeg;base64,/9j/4AAQSkZJRgABAQAAAQABAAD/2wCEAAkGBhAREBISEhIVEBESFRcUFhYQFyEVFRYTFBIVFBgXGBIYJyYqGBomGhMVIC8hJikqLi4tFR4xNTAqNSYrLSkBCQoKDgwOGg8PGjUlHyQpLCwpKS8sLCwsLCwsLCwsKSksLCwsKSwqLCwsLCksLCwsKTApLCwsKSwsNSwsLCwsKf/AABEIAK4BIQMBIgACEQEDEQH/xAAbAAACAwEBAQAAAAAAAAAAAAAABAIFBgEDB//EAEEQAAIBAgIGBwYEBQMEAwEAAAECAwARBBIFFCFSU5ETFSIxUZLRBhYyQXHSM2Gx4QcjQoGhc7PBYnKC8CRD8WP/xAAXAQEBAQEAAAAAAAAAAAAAAAAAAgMB/8QAIhEBAQEBAAIBBQEBAQAAAAAAAAECERIxIQMiQYHRUnET/9oADAMBAAIRAxEAPwD7BgcDG0asygsRck95N6Y6ti3BRo38JPpTNAt1bFuCjq2LcFM0UC3VsW4KOrYtwUzRQLdWxbgo6ti3BTNFAt1bFuCjq2LcFM0UC3VsW4KOrYtwUzRQLdWxbgo6ti3BWOx/t3MzzmF8FhsPh5mw3S6RlMfTToAXWMLbKF2i5JJ8NlXc/trhoiiyl1LdEDJHHJJhleYLlXWwuTaXWxJHxDuvQW3VsW4KOrYtwVWze2ODVZWLkCHELhX7DbJ3yBV7to/mLtGzbXE9tMGXnXO4GHEhkkMTiEdB+KBOVysy/MA32Ggs+rYtwUdWxbgrPYv2zR48PJA5hEmLhgOtYeVS4lFwqKQpBYWtIbr33p+H2xwrYgYe8qyMXCGSGSNJDECXEcrqFcgAnYT3GgsurYtwUdWxbgqm0P7fYHFSRRwyOTOrNEXikjSTo7ZwkjqAzLfaAdlUc38Q52xmIwMEUcmKXELFEpJyiERLJLPNbuVc1hbvJAF9tBterYtwUdWxbgqrPtrgxiBhzI2fpdXzCN+h1gi/Q6xbIJLf05r7bd9Jx/xL0ayTSCZskDKsjdE9lZpehAvl2nNbuvsIPdQaDq2LcFHVsW4KqIvbrBNHNJndOgdI3SSJ0mzygGNRAyhmL3GUAbartIe3YZsFqxuJscMJOs8bJJH/ACnkIMb5SjbFO0dxoNR1bFuCjq2LcFM0UC3VsW4KOrYtwUzRQLdWxbgo6ti3BTNFAt1bFuCjq2LcFM0UC3VsW4KOrYtwUzRQLdWxbgqE2josrdgdx/SnKhP8LfQ/pQZbWn325muV50UGo0b+En0pmltG/hJ9KYDjaL7R3/lQdoqMcqsAVIYHuKm4P9xUqAooooCiiigKKKKAooooMNpT2AxBXGw4bERR4XHs7yJPCZGjkmXLI0Uiutr99mBAIqv0v/CaSaUPrETKowoUzRM8sQwoQFIXDgRo+QsRlO1jX0migwek/wCHeIkknCYqNMPPjIsayNCWk6SMx3TpMwAQ9GD8N72+V7+0fsDMMXicQJoIxPHMhSOBgkxlPYbFRGQrKVudqqpbMbmttRQYHAfw1ljiiQ4hAseOhxixRo4gjWK+aKJHdimYksdtgTsFeei/4YSxY+LFtPFIYpJ3LmJtYlE6SKBLMXIOTMoACgWFfQqKDFaE/h++HGirzq3VwxAayEdJ06kC23s2v+d68cd/Dd2xE+KixCxYpsUmJgkyE9GBGsUkTi4zo6rtFx8q3dFBgsH/AAxEWObEDVZEfEnFZpsOXxKOzhykc+cALmBIJUkZvypg/wAPn6rbA9MuZsR0/SZDa2tjEZct/AWvetrRQYXT38M9akxztKv/AMmXCzxqyZlV8LGUyyrcdIjZjcC3fUsH/DsouFscNCYMYuKZcJAYo2CxNGFsXYlu1fMT+Vq3FFAUUUUBRRRQFFFFAUUUUBRRRQFQn+Fvof0qdQn+Fvof0oMjRRRQajRv4SfSkIdGSJPiZAsOWcIANtyVDAlxbbcN/in9G/hJ9KZoK3QGj2ghyOEDlmZuivkLOxYkAgZRc93y2bT31KCKRmkBmfssANid3Ro274sasKVwnxzf6g/2YqA1R+NJyT7aNUfjSck+2mqKBXVH40nJPto1R+NJyT7aaooFdUfjSck+2jVH40nJPtpqigV1R+NJyT7aNUfjSck+2mqKBXVH40nJPto1R+NJyT7aaooFdUfjSck+2jVH40nJPtpqigV1R+NJyT7aNUfjSck+2mqKBXVH40nJPto1R+NJyT7aaooFdUfjSck+2jVH40nJPtpqigV1R+NJyT7aNUfjSck+2mqKBXVH40nJPto1R+NJyT7aaooFdUfjSck+2jVH40nJPtpqigV1R+NJyT7aNUfjSck+2mqKBXVH40nJPto1R+NJyT7aaooFdUfjSck+2jVH40nJPtpqigWXCtf8Vz+RCfbXtP8AC30P6VOoT/C30P6UGRooooNRo38JPpXvIbA7QNh2nuH1/KvDRv4SfSmaCs9nNJnEYdZCyOxLqTHsUlXZbgXNtgB7z313CzS55v5Y+Mf1/wD8o/yqypXCfHN/qD/ZioO9NLwh5/2o6aXhDz/tTNFAt00vCHn/AGo6aXhDz/tTNFAt00vCHn/ajppeEPP+1M0UC3TS8Ief9qOml4Q8/wC1M0UC3TS8Ief9qOml4Q8/7UzRQLdNLwh5/wBqOml4Q8/7UzRQLdNLwh5/2rwOlCHKEIHVcxUyC4U7LkW7q7pfTEeHQFrs7HKkabXdvBR/z8qz2jvYcSStiMXZjISxhFyqknuZye1YW2d39hWmczndXjPWr3mTeL9sfiTDx6zNbYISZFB8WYC1v70lon2xmSNdbidb3tMVKoRf+qwOU1roMOiKFRVRR3BRYchUyK75Y5zn9PHXe9VY08hVXBiKsQqkSggse4Xt30500vCHn/aqPTvsNBiCGS0D37RRdjD81Ftv50xoXSrRsuExAyTKLI23JMii2ZWP9Xip20uc2dzf0TVl5padNLwh5/2o6aXhDz/tTNFZNC3TS8Ief9qOml4Q8/7UzRQLdNLwh5/2o6aXhDz/ALUzRQLdNLwh5/2o6aXhDz/tTNFAt00vCHn/AGo6aXhDz/tTNFAt00vCHn/ajppeEPP+1M0UCyzS32xgD/v/AGr2n+Fvof0qdQn+Fvof0oMjRRRQajRv4SfSlo9PRtJImVxkDsDluHETBZMgFySrEC1he+y9M6N/CT6UsfZ+DNI1m/mBgwztYBzmcKt+wGIBNrXtQemhtMR4qISx3yEkC5B+E22MhZWH5gnw7wQO4WdM83aH4g+Y4MdT0doyOBSseaxYsS7F2LEAXLNf5AD+1eeFwseebsL8Y/pHBjoGtYTeXmKNYTeXmKjqke4vlFGqR7i+UUEtYTeXmKNYTeXmKjqke4vlFGqR7i+UUEtYTeXmKNYTeXmKjqke4vlFGqR7i+UUEtYTeXmKNYTeXmKjqke4vlFGqR7i+UUEtYTeXmKNYTeXmKjqke4vlFGqR7i+UUEtYTeXmKoPav2rOEWPIokZz3k9kBbXGzbfbVtjmghjaSRUVEFyco/9vVVoLRPSMcXPGoeQARxkC0UQN12b57ya0xJPu16Z7tv259p6BwQ2Ymdw+JkUfFsESnb0aL/T37fmau9YTeXmKjqke4vlFGqR7i+UVOteV6uTk4lrCby8xRrCby8xUdUj3F8oo1SPcXyipdS1hN5eYpPSmCgxEeSQjxVg1mRh3MrfIimtUj3F8oo1SPcXyiuy8+Y5Z1k9A+1kgxOqT2bKWRZD2WOW5DOL22qB3f5vWu1hN5eYpDS+gIp42TKEbYVdQAyuu1T/AGJ7vzNL6Bxayho5Y0XEwnLIuUWPg6/9LDbWm+anlmf9/qM9z8X9LfWE3l5ijWE3l5io6pHuL5RRqke4vlFZNEtYTeXmKNYTeXmKjqke4vlFGqR7i+UUEtYTeXmKNYTeXmKjqke4vlFGqR7i+UUEtYTeXmKNYTeXmKjqke4vlFGqR7i+UUEtYTeXmKNYTeXmKjqke4vlFGqR7i+UUEhOm8Oddn+Fvof0qIwse4vlFSn+Fvof0oMjRRRQajRv4SfSmaV0b+En0qlTQ+JWXEOtlMiyqJBISWMjgxMVI7PRKCoG3v2UGkpXCfHN/qD/AGYqT9mcBLDBkkABDEgDKTlNviZFUM17m4UbCL3NyfTC4Vs8381x2x8k4Uf/AE/+2oLKildUfjSck+yjVH40nJPsoGqKV1R+NJyT7KNUfjSck+ygaopXVH40nJPso1R+NJyT7KBqildUfjSck+yjVH40nJPsoGq8MbjEijaR9ioLmwubD8hUNUfjSck+yqPSpkml1OKZzcXxD9myRH+kFVHbb9KrM7U6vIW0Zjus5gzLkw+HIboybl5TfKW+WUAd3ia19V2B0KsKBIpHRB8gE7z8ycu0176o/Gk5J9ld3qW/Hr8OYzZPn2aopXVH40nJPso1R+NJyT7KhZqildUfjSck+yjVH40nJPsoGqKV1R+NJyT7KNUfjSck+ygarP8AtVD0QGNQ5ZYNh8JIyQDG1vrcH5GrbVH40nJPsrj4BmBBlcgixBCEEHvBGSqzrxvU6nZwt7P6eTFxZ1BUg5WU/I9/xfPZVpWSxOjzo9hJG7rhHIEwUKTGfhWQDLbL3Btl+41olwzEAidyDtBASxHkqtyd7n05i3nL7N0Urqj8aTkn2Uao/Gk5J9lZrNUUrqj8aTkn2Uao/Gk5J9lA1RSuqPxpOSfZRqj8aTkn2UDVFK6o/Gk5J9lGqPxpOSfZQNVCf4W+h/SvFcK9/wAZz+RCf8LXtP8AC30P6UGRooooNRo38JPpTNK6N/CT6VUYf2jbp5lbIyxiTsRg9KjJIqRq1z2mlBLKLL8OzN30GhpXCfHN/qD/AGYqV9nNJviIM8i5H6SRSMjILJKyjZJYnYBt2XN9g7hLC4iTPN/KJ7Y/qXhR/nQWVFK6zJwT5l9aNZk4J8y+tA1RSusycE+ZfWjWZOCfMvrQNUUrrMnBPmX1o1mTgnzL60DVFK6zJwT5l9aV0npvV4zJJEwGwABlJZjsCqL7Sa7J34jlvC+mvaRY2MEP8zFtZUQdwZvmx7gAO0R4U5oTRIw8eW+eRjnkc97yHvJ/4HhVBoj2bYTHFzREzMxcIpUIjE3HzuWH63rS6zJwT5l9a034yeOf2jHb92v0aopXWZOCfMvrRrMnBPmX1rJoaopXWZOCfMvrRrMnBPmX1oGqKV1mTgnzL60azJwT5l9aBqildZk4J8y+tGsycE+ZfWgaopXWZOCfMvrRrMnBPmX1oPeWJWUqwDKwIIPcQdhBFZvB48YCTVpm/kNtw8jbcq3sY3PyykixPyNXusycE+ZfWqb2g9nlxmUvE6OuzMjLcrt2G58TetPp2etekbl959tHRWd0HpaVf/iyxWniUWykKskY2K6gn8rEDuNXGsycE+ZfWp1nxvFS9hqildZk4J8y+tGsycE+ZfWpdNUUrrMnBPmX1o1mTgnzL60DVFK6zJwT5l9aNZk4J8y+tA1UJ/hb6H9K8VxEl/wiP/JfWvaf4W+h/SgyNFFFBqNG/hJ9KZtS2jfwk+leEGmo3keMB7oGNyps/RsFfIf6srEA/mdl6CwpXCfHN/qD/Zio0dpBZkzqGWzMhDizBkYqQR9R8q5hGGebb/8AYP8AZioG6K5mHjRmHjQdormYeNGYeNB2iuZx40npTS8WHTPI35KBtZmPcqr8zXZLfiOW89oaY07DhVDStbMbADax8SB4DvNVuiIGxcgxkosgvq0Z25VP/wBjf9Z/wK8ToF8aRLjP5aj8OBDYoCQSXf5sQO4d31rSQoiKFUBVUWAGwAD5AVrfHM5Pf5Zzur2+npRXMw8aMw8axau0VzMPGjMPGg7RXMw8aMw8aDtFczDxozDxoO0VzMPGjMPGg7RXMw8aMw8aDtFczDxozDxoK3Teh+nVWRujniOaKQf0t4HxU9xFK6B9q48Qeib+XiFFmW4KllJDZGHxDZf6GrzMPGs9jPZKLpGnw7dBiL5lI2pmsQQU8Gvt/wDb65ubPHX6Z6ll7n9tFRVRojT3SMYZV6HEoO0hOxhvo39Sn/FW2YeNZ2WXlXLL6dormYeNGYeNcddormYeNGYeNB2oT/C30P6VLMPGoz/C30P6UGRooooNRo38JPpS6aCjV3dWkDPm7nNlzsHfIP6czAE/T5Uxo38JPpTNAro3R6wRiNSzKt7GQ5m27drfP6nbtrwwuAiLzfy02OP6Rwoz/wA1Y0rhPjm/1B/sxUEuroeEnlHpR1dDwk8o9KhHpeBlLCVMoJUnMAAV2EXNVOk/bjCQr2ZBO9wMsRv9Tm7hVzGreSJu8z5tXPV0PCTyj0rhwEI744x/4iqeHT+JxChsNhrI3dJiWCr9Qi3Jqtm9kcVNilfETLJEQM4S6iwa/RBL/Ce+/wDzVT6f+rxN3/mdN43SccmaLBQJPL3GQIvQxnxaQizH8hevH2S9lHjLy4pVaQ3VA3ayjMSx8NpPhyvatVh8OkahUUIo7gosB/YV6U/9OS5zP6eHb3Rfq6HhJ5R6UdXQ8JPKPSmKKyaF+roeEnlHpR1dDwk8o9KYooF+roeEnlHpR1dDwk8o9KYooF+roeEnlHpR1dDwk8o9KYooF+roeEnlHpR1dDwk8o9KYooF+roeEnlHpR1dDwk8o9KYooF+roeEnlHpR1dDwk8o9KYooF+roeEnlHpR1dDwk8o9KYooF+roeEnlHpR1dDwk8o9KYooKL2k9m1ngIiREmUhka1toPdcd1+6qfRLy4SJVxuGDR2FpUVZDGN2QAX2eO2trRWk+p9vjZ8M7j58p7IYSPCyqHjWJ1PcVCkV79XQ8JPKPSs1p32Nd545cKywdoZ8vZsRc9IAPiO21v3p/WNIw/FHHi18Yj0Un90bYf7Gu3E95pN38xbdXQ8JPKPSjq6HhJ5R6VQYH+IOFdmV80AFrGXuJ+Y2XsQfGrqLTWGZSyzRsoFyQ4NgPGp19PWfcdm831XqMBENojQEf9Ir1n+Fvof0rmHxCSKrowZWFwR3EV2f4W+h/SoWyNFFFBqNG/hJ9K7j4naKRYzldkYKb2sxUgG47ttq5o38JPpTNBVez2DkjjYOpjDOWSNn6QouVRbPc3uwdu8/HUjop2EytK2WQ/IKCVMaqdtth2HkKs64xsPSnRlcD7AQxBjcTPty9Kiso78oswO3uuf0q1m9nY3j6NrFLg5QiAXHhZac0dj1njEihlBLLZxZgUdkIIF/mpqOk9JCBM7IzrcA5LHKD/UQSLj8hcm4sDV36mtXtqZjMnJHNUkBULKQgFj2VFrDYALV6aq/Gbyr6UzSMWlkbEPh7HOiBydhFjbwJI7/6gL2Nr2NoUkmGlu15Wtfs2C92Ud+zxv8A4rsmGlscsrZrG11W1/lfZTRNttK6M0kk6F0DBQzL2xlJysRcDwPePyI7qDq4WS22Zr/9q+lRbDS3W0rW23uq37tltnjUNL6YTDKjOCRI4jFiqgEhjctIygDsn537gAafoFtVfjN5V9KgmGlu15WtfZZV7rDv2d9715QacifEyYZTeSIAt2l2EhWtkzZu51N8uXba99lPyOQpIBYgE2W1zYdwuQL/AFIoFZsNLlOWVi1ja4W17bL7O69S1V+M3lX0rmjNICePOEaPtMtny3ujFDtQsCLg7Qa8NL6djwxiDhiZnEa5bfESBbtEZjt+FbsbEgGxsHs+GlutpWttzXVb2tsts8bVPVX4zeVfSmarcFp6KWeSBb54799rHIwVrAEkWYgdoC97i420HsmGlu15Wtfs2Ve6w79nfe/+KJsNLlbLKxaxtcLa9tl9ndepaT0isETSsGZVtfILm1+/5bB3144bTSPM0IVwRmsxAyv0ZRZMu2/ZMijaBe+y9jQe2qycZvKvpUThpcw/mtlsb7Fve62ts7rZv8VybSirL0WVy3RtKCFuGCMqlV8Wu67Pzr1wONWaKOVbhZEVwD32ZQwuBfbY0HNVfjN5V9KgmGlu15Wtfs2C92Ud+zvvm/xSye0KFI36OTLJKYdoAyOsxh7Qvfa4+VzbaQADZvSGkFhVWYMQzpH2RexkcICfAXYbaCM2GlytllYtY2uFte2y+zuvUtVk4zeVfSvPBaWSWWaIAhoSoa9iDmzWtlJt8J2NY2INrEE8l0zGskkZDAxoshOXYwdmUBPmzXW1rd5AFzQTOGlzD+a2Wxv2VvfZa2z/ALv8VPVX4zeVfSu4TGrJCkwDBXRZACO1ZlDAEC+3b3Cq/D+1ETvh0CsDiFZlzlFtluCCC12bYdiBvzsKByPDS7c0rd5tZV+G+z5d9qJcNLY5ZWLfK6rb9KlpHSKwIHYMQXROwL2MjhAT4C7DbXho/TkU8s0cZuYTlY5l+IEqRkDFhZlIuygG2y9Axqr8ZvKvpUDhpcwtK2Wxv2VvfZa2z61CXSwEkkQjd3SNZLKFAYMxWys5AuLbbkD869cBjxLCswVlV1zAMBmt8tikg3G0WJvcUC0WgUV3kVrPJ8ZyJdvr2f8A9qvx3sbFOrB8qtc5XSNFYeBJAF/zFMJ7WQlsMuVw2JzZAwUEZDlIK5rtY9+UNlG02G2rHH6RWHo8wYiSRYwVFwC5ygsfkLkD+9VN6l7Km5l+OK/ROgGwsPRxSsSO12gMpY2v8rgbO69W8/wt9D+lIaJ0/FiWkWO94ztzW2gs6hthNtsbizWYW2gXF35/hb6H9K5bbe12SScjI0UUVx1qNG/hJ9KZqmg0uI1CFSStwbHZsNT94F3DzoLauEVVe8C7h50e8C7h50Dmj9HJAmRM2XMzdt2kOZ2LN2nJO0kn+9GkNGpMFD5+wwcZHaPtAEC+Qi/f3HZex7wKT94F3Dzo94F3DzoLalU0bGJjN2jIVK3Z2YKpykhUJst8i3sBfLSfvAu4edHvAu4edBaSIGBBAIIsQdoIOwgj5il9HaKhw6lIY1iVmLlUGUZm7zYfQcqT94F3Dzo94F3DzoHNIaOjnTJJmKHvCuyBgQQVbKRmUg7Qdhpqqn3gXcPOj3gXcPOgaTRMQmM4U9IwsTmJG0KpIS9gSEQEgX7Ipsi9VXvAu4edHvAu4edBY4XDJGixoMqIoVR4ACwG2l9I6Hhny9ICct7ZXZbglSVYKRmUlF2G42Ut7wLuHnR7wLuHnQW1Kw6NjWV5gCZHABZmLdkfIAnsj8hak/eBdw86PeBdw86B3SGASeNopM2RthyMyEjwzIQf8154XQ0MchlUHOwIuzswGbKWspJCliikkDaRc0t7wLuHnR7wLuHnQNT6KjeUSkuHCNGMsjKAr2zWQG19i9q1+yNuyvTAYFIYkiS4RAFUMxchR3DMxJNu7aaR94F3Dzo94F3DzoJQ+zkC9Hbpf5bvKt5pD25Ddybt2rm+w3Haa3xG7WkdHJOgR82UMr9h2jOZGDKcyEHYQD/YUn7wLuHnR7wLuHnQOYfRkaSPIMxeSwJd2fYCSFUMTlW7E2FhtryxGg4JJGkkTpC6qjLIS8ZVWzL/ACWJW4bbe168PeBdw86PeBdw86B7CYCOKJYY16ONFCKq7LKBYWP/ADSsHs9AgjUdIViOZVeV2XNmzAsGY5iDtF72sLd1efvAu4edHvAu4edA5pHRyTpkkzZcyt2HaM3Qhl7SEHYQD/ao4XRMUcjyKCGe97szAXYs2VSSFuxJNgLnaaV94F3Dzo94F3DzoGJ9DRPI8jZy0kZhb+YwUxm+wIDYHadoF9vfTYiAXKBYAWAXZYWtst3VWe8C7h50e8C7h50BD7L4ZejsHPRm65pXbaJOkGa7HPZ+0L3sacx+jUmCh81kdXGR2TtIbrcoRcAgGx2bKT94F3Dzo94F3DzoHMJo2OJpHUHNKbuzMWJtewuxNgLmwGwXNe8/wt9D+lVnvAu4edRk08pBGQ7Qfn+VBTUU71S/ivM+lF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16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4" y="1442584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9" descr="data:image/jpeg;base64,/9j/4AAQSkZJRgABAQAAAQABAAD/2wCEAAkGBhISEBESDhAUExAVEQ8QFhAPEhAPEBEQFRAVFRYWEhQYGyYeFxkjGRYSIC8gIyo1LDg4FioxNTwqNSYrOCkBCQoKDgwNGg8PGSweHxwvNTYpKSkpKSkpLCwpLCkrKSksKSwsKSwpLCksKiksLCwpKSwsLCksKSwpKSksMC4pKf/AABEIAMIBAwMBIgACEQEDEQH/xAAbAAEAAgMBAQAAAAAAAAAAAAAABAUCAwYBB//EADwQAAIBAgMFBgIIBQQDAAAAAAABAhEhAxIxBEFRYXEFIjKBkaEGE0JSYnKCscHRIzOi8PFDkrLhFHOT/8QAGAEBAQEBAQAAAAAAAAAAAAAAAAECAwT/xAAfEQEBAAMAAgIDAAAAAAAAAAAAAQIREgMxIXFBUWH/2gAMAwEAAhEDEQA/APt4AAAAAAAAAAAAAAAAAAAAAAAAAAAAAAAAAAAAAAAAAAAAAAAAAAAAAAAAAAAAAAAAAAAAAAAAAAAAAAAAAAAAAAAAAAAAAAAAAAAAAAAAAAAAAAAAAAAAAAAAAAAAAAAAAAAAAAAAAAAAAAAAAAAAAAAAAAAGvaMZQjKT0Sb9EB5LaoKag5xztVy1VadDac5GCcXKUmk6YrknJP5iarzqsNxpHkXXZ+058OMnTNSjppmTo6cqp0I1cdJIAKyAAAAAAAAAAAAAAAAAAAAAAAAAAAAAAAAAAAAABA7Xl3YRrTNNf095V5ZlEnkHaFXE+7FrlWV/0iYzy1GsfaMsKr+zmU//AKJ4a9I/mbOx8RVmk9WsTo5Lve6r+Iy+Talqd5P7sKZf+Puexio4qlxzQ5atr/jQ596sa9xYAA7uYAAAAAAAAAAAAAAAAAAAAAAAAAAAAAAAAAAAAAETJdy31r5L/BIxZUi3wRownu8vy/c8/lm7DenuTXyXm1RmvFw6JPhRvyo6+puT06N+jMZy9NPdnPLG2L0koGvZ5ViulPSxsPXjdzaAAKAAAAAAAAAAAAAAAAAAAAAAAAAAAAAAAAAAAj7dPupcZL2v+hrUrVW6/pX90attxK4sY7oxcn1dkvRMzgr03Oi9P+ol5ebvedbWtUuKj6x/ds8lp1p7pf8AZhGej+ypvqpf5PGta87dMy/VE5a6bdil4lwdfJ/2ySVuBiUxaVs04+jqvZSLIc6+GvFlufQAA6gAAAAAAAAAAAAAAAAAAAAAAAAAAAAADHExVFVk0lxbSXqyu2j4jwI/TzPSkFX309wLMM5nafi1/wCnhU/9jvu3Kyeu/cU+39u48lleI05NQSgslXK1VlvzvwfA3jhbdJbqbX+Fi55zn9FydOcY0Vf9qJebuuusXd8W2oV9FMr9jwcsVeiSXd+iklWlOGRSvyJkcTRut1JNP60Y0Sf43NGsvbzTBvlR1XGco/hy19Kr3MZYlb6Kz9oyfl3ZGt4lFXeoxgn9vDksz9/6WJ2pBa+GrvRZ3BV4umIiNcou3YzhSTu4PMt1ciunTm37kzYPiLCxKVeST3Sao+kv3IW1tuPedmq10pZTdVwrOhzGjlGWsXSmrUXWmu/LbrE3zMsfo8c5yv8AX0lMHC7F2xi4XglWOmVvNBcaVur8OPQ6DYfifDlRYi+XLn4a9d3nbnc5XGx6F0DyM00mmmndNXTXI9MgAAAAAAAAAAAAAAAAAAAAAVIW0ds4MPFixrwTzP20IHa3YM8Srhit6v5eK6x32XDXSn5HNbXsc8N0xItddGt9PJXa4czUko6Dafi6K/l4bfObyr0Va7/Qrdp+IseVaSUF9heve14OqKtuj1pf7r6091Tcxo1/a5XWqWnmdOYM8TFlJ1k3J/a71+FfNrkmYPr63T3eVlTqg159bN7vFpyfQ9cfW19H1rXkn5GkQ9r7Rjhpyl6LM299kud+pn2NmxJRxcRPDjV/Lg6udHbPlV1VVXJPjpnDs+sqz13Vyr2clv6F3s2HkpdQ+/htRb+0819HW+571Q31JPj2mkzZ6JZoXS8Uat1Sq5J10klHEX4lxJGaidHqvmJ18UsK8qLniSXuaYVrVR/iKndb/mJSSUa7+9GC5fLk9Hf2MqJOHeXcxYcZRToocnOUpS/FyOK6b817vMk4v70seOVpP7zr+MxcpWir4jSbb0U3GUHX8eHBJGumiTUknKEWrKcsVOSmuUZpr14Hsm75XR+KU3RZZyo6X3rFw0uCzIiaY4qk7p5lrlcY5Wm86SoqqufCW/zOW7dwZwl8zCi5SSyvDjTNiRzJJRdaNqksr/Da50jw4u8MPNZNTnRW1i6yvZSi+H8EibRs7dlCS3KLaxMu6iaeZU7qpRqqdrM6+PLmmnN7D2vHFVqdGqUae6j0Tr5PkycnXc9NHe3B8LKj6I17V2aquWVJ2vJU3JLxa0VNaehjCPF2tpR/rZ0o/LmXLX4VO2XtGeFfDm1pVLR9Yu1d/qdBsXxXGyx45X9aNXHq1w00rr6cwqv1e/NfXqruvRhO36K3S3tY53GUfQ8HHjNVhJSXGLqjYfPMHap4few5OMqK6tX9GtfNF7sfxY1RY8ar68Om9aPc9xi4VXTA0bLt0MRVw5qXTVdVqjeYAAAAAAAAAAAAAAAAAwxcKMk1JJp7mk16GYAotv8AhWElXBeR1rldZQr+aOf23szFwvHB0t3o+F7tVbSx3p5KNbPTSm5o1MrB86e//Ff0fHyPVT3d7a8vZ+Z123fDWFOrh/DlrWKrFvnDQ5/bexMXCq3GsUvFHSnPgtzqjpMpRow8SnLpZa7/ADrd16WJmBtCWlr0sqKrvRx0bstEpWVIuiSq81rf22qarfr0oZLEorc7qrWXXqlo6CxF3DGjlpW25J+G1P4b3qlmtUqpVbZu+atU6Ouesad2dKOcVzXdp9FOstShWO/34q9L9Ommhl/5b81Tm+Vn6ceLehNKvM60SaVJRUYXksN0coYXFppSU9LW0thLETpWmtstXCrV/lpXxJNpTi1aqaqnrTvbHvdVbW6a3feXDfbu5TyW1u9XrWtWnm0bTbtJaO9t93caRaYmIneVJb3m78b1l/Lj3Um3NqrrSclqiLiSjo0v9uFe33HF8fFereknlhS2iTe9vdfi9FwvW3m6mty87vnVO+91q/doulbMWaboo/00d67k7/r0rm1R5t8b1fPetN/qzKMG3RJt13XlWqvTjdP2J+zfD+PKj+XlXGfc9rvlppzLvSK6K5L2aV6Xa3VbVeYiq21XDV3XDi0teR0uz/CK/wBXEb5QilxXiflu3Fngdh4MNIJvjOs99fpczNziuM2fZZztCMpV+om1uvw3postm+GMaXiyw01dWt9KRrXfqdelwPTPdFJsfwvCDUpYk5SW+LeH7q/DfuRdoAzbsAAQAAAAAAAAAAAAAAAAAAAAAFdt3YWFiXy5ZX7+HSL89zOf234cxYVcf4keK8S6rXyvZ+vYg1MrB84at6Kjulyo701R631/J0pwelV+R3W29lYWL449760e7L1X6kHA+FMJeJyletG8q1T3X3G+4OTl762tfjTfxVOJL2fsjGxLxwnS15dxcr6NbrcTs9m2DDw/BCMeiv66kgzc/wBDl8H4Rm/5mIlySc3Tm7ciz2f4bwY3cXN8ZuvsqItQZ6owwsCMVSEVFcIpRXojMAgAAAAAAAAAAAAAAAAAAAAAAAAAAAAAAAAAAAAAAAAAAAAAAAAAAAAAAAAAAAAAAAAAAAAAAAAAAAAAAAAAAAAAAAAAAAAAAAAAAAAAAAAAA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167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78" y="3128963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12" descr="data:image/jpeg;base64,/9j/4AAQSkZJRgABAQAAAQABAAD/2wCEAAkGBhQPERMQEg8TFBUWFQ4QEBAVFhUUEhEQFRAVFBURFBIYHSceGBkjGRYUHzssIycpLC4tFh8xOjArODItLCkBCQoKBQUFDQUFDSkYEhgpKSkpKSkpKSkpKSkpKSkpKSkpKSkpKSkpKSkpKSkpKSkpKSkpKSkpKSkpKSkpKSkpKf/AABEIAMsA+AMBIgACEQEDEQH/xAAbAAEBAAMBAQEAAAAAAAAAAAAABQEEBgMHAv/EAEwQAAIBAwEDBggMBAUCBQUAAAECAwAEERIFBiETFjE1dJQHFEFVs7TS0xUiJDJRYWRxhJKjxCM0RVMlM0KBkaGxc6SywdRDRFRiY//EABQBAQAAAAAAAAAAAAAAAAAAAAD/xAAUEQEAAAAAAAAAAAAAAAAAAAAA/9oADAMBAAIRAxEAPwD7jSlKBSlKBSlKBSpu1NtiB44hDLK7rK6pEFJCRlAzEuygDMiDp8ta/OJ/N15+WD31BapUXnE/m68/LB76nOJ/N15+WD31BapUTnE/m68/LB76vK03tM0aSx2F4yOqSRtphGpGUMrYMueII6aDoKVF5xP5uvPywe+pzifzdeflg99QWqVF5xP5uvPywe+rx52nlOS8QvNenlNGmH5mrTqzyuOnhQdBSovOJ/N15+WD31OcT+brz8sHvqC1SovOJ/N15+WD31eN3vaYY3lksLxURXkkbTCdKKpZmwJc8AD0UHQUqJzifzdeflg99WecT+brz8sHvqC1SovOJ/N15+WD31OcT+brz8sHvqC1SufXe0mRohYXmtVjd10w8EcuEbPK44mN/wAv3V7c4n83Xn5YPfUFqlRecT+brz8sHvqc4n83Xn5YPfUFqlQZt6uTGqSxu40ygZ2WEqupgoJ0yk4yR0Cr1ApSlApSlApSlApSlBFu+sbXs20vS2VWqi3fWNr2baXpbKrVApUXfC+ngs5pbVEaRUlbLtpEarGzGQDS2phgYBAB8pr13TvnnsbSaRtTyW1pLI2ANTvAjM2AABkk9HCgqP0VH3M6usuy2fq6VYfoqPuZ1dZdls/V0oLNKE1x1tvXJPtSGGMr4o0N9pcFWNxLDJArOOGVRWZkHH4xDHo0kh2NRP6l+E/cVbqJ/Uvwn7igt0pXO712VwRy8W1Gs4o0dpsQQzAhcsXJkBIwPIKDoqjb59XXvZbz1d619xo7vxVZL2dpJJCZVDJHG0ULAGON0RFAkC41dOCSM8K2N8+rr3st56u9BYTorNYTorDuFBJIAAJJPAADpJNB+qVxOwN7pbvaskQIFqbNJ7YDSeV+VPF4xnSGAbScDJGkKek121BFs+sbrs2zfS3tWqi2fWN12bZvpb2rVApXKeEPbN1aW4ktljC8parLMzfxED3UUelIihVshiCSRgHI411dBE3y/k5fvg9PHVuom+X8nL98Hp46t0ClKUClKUClKUClKUEW76xtezbS9LZVaqJedY2vZtpelsqtZoNLblk09tPCmNUkU8SlshdTxsoyQDwyforz3a2a1rZ21u5UvFBbQuVJKlo4VRipIBIyD5BVHNM0B+io+5nV1l2Wz9XSq7nhUjcw/wCHWXZbP1dKClfWvKxvFrdNaOmuNtMialK6kb/SwzkHyEVwMXgk5K4t2i2jfrDFFNHjxphJHlotEcQCYEZCHI4dCfRX0TNM0Gaif1L8J+4q1mouf8S/CfuKC3UXerZMt3HHDGyhDPbtdaiQzWqMXdEwCCxZUGDwKlhVnNM0GRUbfPq697LeervVjNR98z/h172W89XegsJ0Vo7d2Ot7by2ru6pKpjdo20voPzgGwekZB4dBIrdQ8Kzmg+fbL8FjW+0EuFv7wwxwQRoGuWMrPHOX5BxowbfTj4uektX0KsZpmgjWfWN12bZvpb2rVRLQ/wCI3XZtm+lvatZoIu+WxXvbRreMqGMlo4LkhcRXUUrcQCfmofJ04q3WM0zQRd8v5OX74PTx1bqJvkfkcv3wenjq3QKUpQKUpQKUpQKUpQc5tvZ6z31qjmQDxfaLZjllhbIlsh8+JlYjieGcfV0Vs804f7l332+99S76xtezbS9LZVaoIvNOH+5d99vvfU5pw/3Lvvt976q8soRSzMFUAszE4CqBkkk9AArT2HtuK+gjuYCTHICUJBUkBip+KeI4g0Gm26cOP8y777fe+qVuluxE9hZsZLoE21oxC3l4q5MCHgqzAAfUAAK69+io+5nV1l2Wz9XSgxzTh/uXffb731OacP8Acu++33vq3Ns7ahsoXuJ5FSNAzEkgE4UnSoPzmODgDia8L/eaCCBLmRyEk5IRAKzPI8i6o40jUEl26APpoPLmnD/cu++33vqkc2IvhDRruseK6s+OXmrPL4xq5bOPqzirmwN5oL9XaBySjGOWN1aOWJx/pkiYBlP3j/3rx/qX4T9xQZ5pw/3Lvvt976nNOH+5d99vvfVYkkCgsSAACSTwAA6ST5BXNbM8I9lcypCkjgyGVYJHjkSG4aNtLCGZgFkOfoNBu804f7l332+99Une3diJLC8YSXRItrtgGvLxlyIHPFWmII+ogg1uP4QbMTi3MrgmVrXlTHILfxldQMHLldHKZUjGa298+rr3st56u9B+V3Thx/mXffb731Z5pw/3Lvvt976rKdFTd4d5INnwm4uZAiAgDyszH/SidLHy4HkBNB4c04f7l332+99TmnD/AHLvvt976vfbe8MVkqtKXJdtEcccbyySPgkqkaAkkAE/cDX72Ft6G+i5aCTUupkYEFXjkU4aORDxRhw4H6QfKKDnrXdiI39wuu6wLfZ5B8cvNRLS3mcty2SPijgTgccdJzX5pw/3Lvvt976ln1jddm2b6W9q1QReacP9y777fe+pzTh/uXffb731bu2NrxWcElzO+iONS7t9XQAB5SSQAPKSBW3HIGAYdBAI+4jNByW9G7kUVs8ivckq0BAe7u5Fzy6dKPKVb/cGuvqJvl/Jy/fB6eOrdApSlApSlApSlApSlBFu+sbXs20vS2VWqi3fWNr2baXpbKrVBx2/E9y0tvBHYS3FqS0l6I+QzIF/y4MSuBpLDLcOIwAekVp+Ba+Z9l28bW8iKiEJMxTRPqmlJMYViw04wdQHTXe15W1skShI0VFHBUUBVHHPBRwFB6P0VH3M6usuy2fq6VYfoqPuZ1dZdls/V0oNTwi2EcuzL0yRI5S1vZIyyqxRxbPh1JHxWH0jjXKb3IvIbDd7gW0avFruiissGqxIVsuCiMWwAzcFYhvJX0yWIOpRlDKwKspAKspGCCDwIIrzmsY3TknjRkwo5NlUpgYwNBGMDA/4oOM8G20DLLtBROt1HHNCsW0NCB7kGEMyPMgCymMkICPJjyECr/8AUvwn7iq1raJEojjRUUZwiKFUZJJwo4DiSf8AepP9S/CfuKCntF0WKQyDKBJDIPpQKdQx92a+b7u7Zt9pvZ657O2t4Hik2ds5LiN7t5EVo4WnAb4gEbcI1BOT8ZuGD9MngWRSjqrKwKsrAMrA9IKngRWlBu5axsHS0t1ZTlWWKNWU/SCFyDQfGd1brxe0tEXaAM4vUhl2M0URGDdsH5SDTyokQfxeUY4GgL5BX17fPq697LeervW+NlQ8ry/IR8r5ZtC8p83T8/Gejh09FaG+fV172W89XegsJ0VxHhlsY32TdSPGjPGimJ2VS8ZaaINoYjK5wOj6K7dOivO5tklUpIiup4MjAMp454qeBoOC8IaqL/ZryXnicejaSG7xGNDsISqLNKCkTsFfieOAwHTVLwZXzTW9wS6yqt3cxxXixiM3karGBcOV+LI2dSah08n99dTd2Mcy6JY0kXIOl1V1yOg6WGK/cECxqERQqqAFVQFVQPIAOAFBJs+sbrs2zfS3tWqi2fWN12bZvpb2rVB8v8Kk08i3iybPlltYrWQwSjkDGt08Ta7lgz6/4aNpGBkFpDg/FI7zdy/eeBWe2ltyMKElMZZgEXDjk2YYOfLx4dFUZoVdSjqGVgVZWAKsD0gg8CK/QGOFBF3y/k5fvg9PHVuom+X8nL98Hp46t0ClKUClKUGttHacVtG0s0qRIuNTuyooycAamIGScCvPYu1kvLeK5jzolRZE1DDaWGRkZODXrf26yRsHRWABIDAMMgHjg1C8G3VNh2aD/wBAoOlpSlBzm25pEvrUxQiVvF9ojQXEYC8rZZbUQc+Th9dbPwleeb07yvu6XfWNr2baXpbKrVBF+ErzzeneV93T4SvPN6d5X3dWc0zQRW2leeb07yvu6lbpbQuxYWYWxRlFtaBW8YUal5BMHGjhkV179FR9zOrrLstn6ulBj4SvPN6d5X3dPhK883p3lfd1azSgi/CV55vTvK+7qR8IXXwhnxFNXiuNPjC408v050fTXY1E/qX4T9xQZ+ErzzeneV93T4SvPN6d5X3dWqUEX4SvPN6d5X3dSd7doXZsLwNYoqm2uwzeMKdK8g+TjRxwK7Co2+fV172W89Xeg/K7SvPN6d5X3dZ+ErzzeneV93VlOis5oIvwleeb07yvu6fCV55vTvK+7q1mlBx1rf3Xj9wRYpq8X2flfGF4AS3mDnRxzluH1fXVf4SvPN6d5X3dLPrG67Ns30t7Vqgi/CV55vTvK+7p8JXnm9O8r7urOazmg5Dee+umtnElmqKWg1OJwxUcunHToGf+a6+om+X8nL98Hp46t0ClKUCtHaW0Hh06LWafOrPJGAaMYxq5aVOnPkz0Ho4Z3qi7xb0x2JiQxTTSylxDbwIHlcIAXfBIAVQRkk+UUGPh+bzXd/nsf/lV+U25KoAGyrsAcAA1gAB9Q8arVj37SSATw2d5MeUeCa3jiTl7eVBlkmRnAXpHQT84Vq2/hOhZZi9pdxGJ4bfk5I4+UluphmO2iVJGzIcjgcAZGSKDotm7ReUkPaTQYAIMhtyG+oclK5/5xW/ULd3e6O9eWHkZ7eaLQz29wgjk5Nx8WUaWZSpORwPSDwq7QRbvrG17NtL0tlVqot31ja9m2l6Wyq1QQt6dhrcoHe9urVYhK7vbzmAFcAkyEA5ChSfqya0fB1s2SO3M8k91Jy7crCl1K0ssNt/9JWyxUOVOs4AwX0nOkVW3m2Ib23a25TQrtEJeGdcIkVpIuBBGpQVyDkZzVWgw/RUfczq6y7LZ+rpVh+io+5nV1l2Wz9XSg0d9LJ5eSLX5s7RBM91JHLyE7MFHJKsuCAnzyfKcCuKud4buK0t4TcXLRz3lxDb3SJrvrnZyQF00DGeVkOpFchSPiPnHxj2O926U17cW00dxCi2+t0ilhedDO2MSlOUVSygfFyCQWY/RjF9urdzxwu9/Gt1bzGa3njt9MQRo+TeKSBnOoFTIMhgfjD6KDX8Gu0DIlxGbu4lEcukQXiab61yCeTnfJEgPzlP0cM8MLZ/qX4T9xXlutuw9o9xPNccvPcujzSBBFGBGnJxokYJwAmBxJJr1/qX4T9xQWZZQilmIAALMT0AAZJNcNsTeGW72sjh2FrJY3E1rFh11qt3Ai3LoxxlsuV4fMZT0kgdntCwS4ieCVdSSKySLkjUrDBGVII/2NcXb+Byxju47hItMaRlRBrnP8cSo6S6zJ0AKRpxg5zQbNtdXI26YZZ1MJsZ5YYUDqq4vIUVpAWIaTBPEAdJFWt8+rr3st56u9G3fJ2it/wAoMC1ktOS08ctcJLr15/8A1xjHl6ab59XXvZbz1d6CwnRXH76WbvKsk+0zZWKR8Wim8Xnku2cgBpCMcmExgA5LZ4HgR2CdFcfvDuZcXN9Hex3cK8lGYoIpoHnWNmYl5lHKqocjC5x0AUHL3+3rtbfZ9rNLe/xvhB3a2jxtC5t4GUW+Bj+E7I6SMSVOFIPE4PY+Du+Mtoc3Mk+iWWIcumi6hC6T4vc8TqlXPzvKCp+s/i/3WupfFp/Ho1u4PGF5UW+YJIZtOpGgL5B+JHxD/wCn66o7q7umyjkDzGaWaaS6uJdIRWmcKp0Rj5qhUUYyejpoFn1jddm2b6W9q1UWz6xuuzbN9Le1aoOQ362MpR7xr2/i0IqJBbXJhSSQvpjQLjGt3dVz9YqvunseS0tY4ZriSeUAtLNI7OzOxyQCxOFHBRj6M9JNfnbm75u5rOQy4jt5muHhx/myiJlhbWCCuhmLeUHyirVBE3y/k5fvg9PHVuom+X8nL98Hp46t0ClKUCuH8IO98dlNaxBrWOeQT4u7jDC0t/ih3CD47MxCgLwVihyRjh3FYxQcNs/eG0stmXV9BcLdkPJLcTL8UT3ziNQMAERgloV4DCrjOeJO1d30OxrCCS7R3xIhmmVRI0VzOX5W5Yk/FGt3GRk/GAAOcV2GKUHz7wf3SzX95JDdS3sRitF8elUcJVMhNrGyqq6AjI5Cj5zknia+g0pQRbzrG27NtL0tlVnNc7tvZkVzfWsc8Mcq+L7RYJIiyKGEtkAwVgRnBIz9ZrZ5k2Hm6z7vD7NBZzTNRuZNh5us+7w+zTmTYebrPu8Ps0FhjwqPuYf8Psuy2fq6VhtyrDHV1n3eH2albpbn2T2Fm7WFqzNbWjMxghLMxgQliSuSSTQdfmmajcybDzdZ93h9mnMmw83Wfd4fZoLOai5/xL8J+4rPMmw83Wfd4fZqRzQsvhDR4ha6fFdenxeHTq5fGrGnpxQdhmmajcybDzdZ93h9mnMmw83Wfd4fZoLOajb5n/D73st56u9OZNh5us+7w+zUne3c+ySwvHWwtVZba7ZWWCEMrCByGBC5BBFB1ynhWc1FXcqwx1dZ93h9ms8ybDzdZ93h9mgs5pmo3Mmw83Wfd4fZpzJsPN1n3eH2aDFp1jc9m2b6a9q1muPtd0LI39whsLXSLfZ7Kvi8OkM0t5qIGngTpX8oqvzJsPN1n3eH2aCzmmajcybDzdZ93h9mnMmw83Wfd4fZoMb5H5HL98Hp46t1yG8+6lnDbPJHY2yOrQFHSCJXU8unFWC5B+6uvoFKUoFKUoFKUoFKUoIt31ja9m2l6Wyq1UW76xtezbS9LZVaoNe/v0t43mlcIiAu7scBVHSTWnuxvAm0LWK7jRkWUMyq+NQAdl44JH+mo+99pfSXFsbaKKS3jLSzxPOYTNMP8oMQjHShAfHQTjI4Cp/gYkn+C4FlhVEVP4DhyzyAyyly8ZUaMHHlOc+Sg7t+io+5nV1l2Wz9XSrD9FR9zOrrLstn6ulBneneqDZkDXFw+AA2hP8AXK4UsI0H0nHl4DykV47U3xit7e3nZXY3BhS2gXTysksq6kjGSB5QM5wM8TWd+lzsy/A//DvuH0/JnrkN7ogtrsieYzpbxGPxqWDUJIo5LIxDJX46qzMEJXiAxxg4oOy3c3oW95VORlhlhcRz28ygSRkjUhypKsrLxBBNY/qX4T9xUHwY3LObwxvcSWXLJ8HyXGssw0fxwjSfxGQS5A1f99VXv6l+E/cUFeecRqzscKoZmP0KBkn/AIrlNm+EeOZ4A1ndQxXLMlndSIoinbiUAAYsmtQWXUBkDNdLtS7WGGWWTBREkdwcYKhSSOPDj0ca+Y7q72W20J7Zru5jVldDYbLignWK2k4rG0kxTEkqo2nyIvHA6CA6mPwlQu40287W5nNn4+oRrcT6igHxWL6C2lQ2nTlhxqtvn1de9lvPV3r5Ju38mS1tUlv02pFdLHJa5l5FLfl2aVShHImHkWZ9QJOogg4r63vn1de9lvPV3oLCdFQd8t9bfZMPLTtksSIoVxykpBGrSDw4AgknA6PKRm8nRXIeF1Sdj3gAJOiPgP8Ax4/JQV94N50szFHybzTTM6QW8ejlJCi6nI1soCheJJP0DpIr03d3hS+iaREkjZHeCaGRdMkMyYLRsOg8GU5BIIYVyfhIjjS6sZ7l7iO1Vb+GeaAyLh5ORaNJGi/iBWMZ+b5VAPCqfgznke1kLPM8PjE4sHnzyr2WE5Mkt8YjVymC3HAHkxQVLPrG67Ns30t7Vqotn1jddm2b6W9q1QSd6N5odm2z3U7YVfmrka5XwSsaA9LHB/4JOACRThl1KrDygMP9xmvnHhLtr4rfSiCKS2WzmiizOVeMvGTPOIRGdTkfEGT0KcEamFdtu5PO8Cm5gjifgFRJDKCgVcMWKrgnjwx5Omg8N8v5OX74PTx1bqJvl/Jy/fB6eOrdApSlApSlApSlApSlBFu+sbXs20vS2VWq5zbfK+PWvIclr8X2jnldWnTytlnGnjnOP+tbHy/7H+tQW6VE+X/Y/wBany/7H+tQWn6Kj7mdXWXZbP1dK/LeP/Y/1qlbpePeIWejxTT4taadXLatPIJjOOGcYoOwpUT5f9j/AFqfL/sf61BbqJ/Uvwn7iny/7H+tUn5b8If/AGmrxX/+2nTy/wD3zQdjWMVF+X/Y/wBany/7H+tQWsVH3z6uvey3nq71+fl/2P8AWqVvb494hea/FNPi13q08tq08g+cZ4Zxmg69Ois1EXx/7H+tT5f9j/WoLdKifL/sf61Pl/2P9agzZ9Y3XZtm+lvatVx1r474/cY8U1eL7P1f52nTyt5px9fzv+lVvl/2P9agt0qJ8v8Asf61Pl/2P9agb5fycv3wenjq3XIbz+OeLPyviujVBr0crrxy6fNzwz99dfQKUpQKUpQKUpQKUpQRbvrG17NtL0tlVqot31ja9m2l6Wyq1QKVA37tpJLC5Ec7QkRTuzKqMWRYXJj+MDgHhxHH6MV+9xmzsywP2SxP/lo6C2/RUfczq6y7LZ+rpVh+io+5nV1l2Wz9XSgs0r8TTBFZ2YKqgszEgBVAySSegAV812dvWlztS1u2vI1hkt9oCGAvEvJIJLcI0h1Z5STi2DjSMLjIYkPptRP6l+E/cVbqJ/Uvwn7igt1jNZrld+93rKaJru7tzKYkIjUSSoWJPxYlEbDLM5CjgeJoOqqNvn1de9lvPV3rW3F3VXZtqsWBrc8tPgkqJWA1Ihb4xRfmjVk4HHjWzvn1de9lvPV3oLCdFZrCdFa209pR2sMlxK2mONWkdunCqMnAHEn6hxJ4UG1Svl+6u8Qn2y08l1HiewgMMOuL+DqvH5O2yrENJpwx4k5kI6MCvqFBFs+sbrs2zfS3tWqi2fWN12bZvpb2rVApXE+FW2kNoJFuXRElsQ8CqmmYtfQKCzkahp6fikfXmu2oIm+X8nL98Hp46t1E3y/k5fvg9PHVugUpSgUpSgUpSgUpSgi3fWNr2baXpbKrVc5tvacVtfWsk80cSeL7RUPI6xqWMtmQoZiBnAJx9RrZ57WHnGz7xD7VBR2lYi4hlgYkCSOSIsMZAdCpIzwzxr8bH2atrbw2ykssUUMKs2NRWOMICccM4FaPPaw842feIfapz2sPONn3iH2qCy/RUfczq6y7LZ+rpX5bfWwx1jZ94h9qpW6W+FklhaI9/aqy21orKZ4QysIEBUgtkEEUHWXFusitG6q6MGR0YBlZWGGVlPAggkYNc5J4NrAzxziytl0JKnJCCARuXKEOy6OLLo4HyajW7z2sPONn3iH2qc9rDzjZ94h9qgtVE/qX4T9xWee1h5xs+8Q+1UjnfZfCGvx+10+K6NXjEOnVy+dOdXTig7Gpm3NhLeCFXdgsU8NyUGNMpjyVjkUghk1EN96KfJXhz2sPONn3iH2qc9rDzjZ94h9qgtVG3z6uvey3nq71jntYecbPvEPtVJ3t3wsnsLtEv7Vma2u1VRPCWZjA4CgBskkmg69OivG8so50aKWNJEbAaN1V0YAg8VYEHiAf9qlrvrYY6xs+8Q+1Wee1h5xs+8Q+1QaVt4ObKO8F4lrCpWNI0iWGFY0kSUyC4UBMrLxAyOOAK6eovPaw842feIfapz2sPONn3iH2qBZ9Y3XZtm+lvatVx1rvfZC/uHN/a6Tb7PVW8Yh0lllvCwB1dI1L+YVX57WHnGz7xD7VBsbwbDW+ga3dmVS0D6lxqzFOko6QRxKAf71SqLz2sPONn3iH2qc9rDzjZ94h9qgxvl/Jy/fB6eOrdchvPvVZzWzxx31s7s0AREniZ2PLpwVQ2Sfurr6BSlKBSlKBSlKBSlKBisYrNKDGKYrNKDGKYrNKDGKYrNKDGKYrNKDGKYrNKDGKYrNKDGKYrNKDGKYrNKDGKYrNKDGKYrNKDGKzSlApSl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1677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21" y="4976813"/>
            <a:ext cx="1943288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28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Sombrero function (Difference of Gaussians)</a:t>
            </a:r>
            <a:endParaRPr lang="en-US" dirty="0"/>
          </a:p>
        </p:txBody>
      </p:sp>
      <p:sp>
        <p:nvSpPr>
          <p:cNvPr id="4" name="AutoShape 2" descr="data:image/jpeg;base64,/9j/4AAQSkZJRgABAQAAAQABAAD/2wCEAAkGBhMRERUUEhIWExITFRAUFhIVFRUWFRQVFxYWFBQWExcaGyceFxkjGRcUHy8gJScpOCwsFR8xNTEqNiYrLSkBCQoKDgwOGg8PGi8jHyQtLCosNS0tLC0qKSksLCwsKiktKiwpLC0pKiwsLiwsKS0pLCwsMikpLCwpLSksLCwsKf/AABEIAMIBAwMBIgACEQEDEQH/xAAcAAEAAgMBAQEAAAAAAAAAAAAAAwQCBQYHAQj/xABCEAABAwIEAwUECAMHBAMAAAABAAIRAyEEEjFRBUFhBhMicYEHMpGxIzNCUnKhwfA0YnMUU6KywtHhY4KDkggkQ//EABsBAQACAwEBAAAAAAAAAAAAAAADBAIFBgEH/8QALREBAAIBAgQEBQQDAAAAAAAAAAECAwQRBRIhMRNBYXFRgaGx0SJCkcEjM+H/2gAMAwEAAhEDEQA/APREREBERAREQEREBERAREQEREBEQDlzNgNz0QEREBERAREQEREBERAREQEREBERAREQEREBERAREQEREBERAREQF8UlHDueYaJP6SAT6SFtaHBw0S7xOlthMDxdBexFiOXqgoYXhz6mggfeOnIiOZkHULcUuHsptdFzBlzo0ueYga7cryrYEWGi+VND5Hf9L/BBBWwDHi4uR7wsdAJtqYA+C12I4G4XYQRsbc9+g+S3LdF9QcnUYWmHAtdax1vf156bFfF1D6YcSHCQWgEEEg672/fkqWI4I03acvTUa3/KUGkRT4jAPZdzbbi40JN+QEakBQICIiAiIgIiICIiAiIgIiICIiAiIgIiICIiAiKzheHufH2QdCediRlH2tN0FYCfyHxsFscPwcmC+wJHhEzFwZj3eRm62mFwLKegve51vFp2sFJWi0/ebtv1QfaVFrRDQAOg15Setl8r6erf8w6j976KRR1tPVvzHQ/vbVBIsK3umdIO23W3xWRKiqvJBy7G8HYG0XNjqNkErNB5BfVG1xGokbj11B2Eec6BZMeDof3E32sQgxEZzvlbtOrvXf8AcqRYD3j5DeNT6fvyWaCPERkdOmV2sbdbfFQYjhlN94g7tsdQTPI6ancqxW90+R0mdOl/gs0GhxPBntu3xjpY8zpz0Gm+ioOaQYNiLEbH9wutVerhmvcczZs2NdyTB5aCYPITyQc0i21fgX3HejvXn8PgtdWwr2e80jrqOXMeaCJERAREQEREBERAREQEREBERBW4hVcyk9zILmtJAIJBi8QCCVYpHNV7poOchzmyCGuDYkh0EWJaDzuLL6puFfxVP+lifnQQbfCcHay7jmPlAEEERzm26uPF2+fX7p1j9fnCkUVWJb+Ixp912k9J0+UoJVhV5eY336LNRYhwAEx7zNY1JAGvVBKocQ+0CSZbp+Js3kDnv6HRZQXdB530IItpyMgr5VaAPVvzHQ/vbVBkGcyfQac/jY89kq+6fI7bdbLNY1ND5Hf9EHE+0H2jjhvdsYxtSqWio5jpA7vMGgAjRzjmg3AyGxsut4fjKeJo061M5mVWNe1wscrgD5g6T5L85+0HHuxOOxFQzAe6m3WzKfgbqJE5ZiNXFen+wri/eYB1AnxYaq5oER4Kn0jb8/EanwVfHl57TDa6vQ+Bhpfznv8AN6C0EPOhs3WAYLncxcjYRy1N1I2qOdjsfKT0PogPiPkN41PSPzWRE2OisNUwxB8Dp0yu1iNOc2+KkUNZhDTBOhtc85MReeQ1i1uSy72B4hG5FxpJ9EEijb753ys2nV3Wd/3KzBWIPiPk3eNXdI/P9JDNVuJNBo1JgjI/WI906zb4qyoMd9U/8D9/unYE/AIOZKIiAiIgIiICIiAiIgIiICIiApuFfxVP+lifnQVH+308pd3jcrSGudmEAkgAE7yQPVXeEmcVT/pYj50EHUKOobt8+v3TrH6/OF9dU1AufOADEiduXI6qOrTEtzX8RiYjRxEAnURqL/mgzzk+78TPMGCBzvFrL5UYBB5yL3kAkSLcrC2llKo63L8Tdt+pQSLCqLerdJ3GxH73Wahxbw1hLiA0QSXEAAAgySbBBMqXGsX3WHqvgnLTeYGpsYA9V5v2s9ulKk408CwV3Awaz5FL/sAhz/OWjaQuN4P2zx3EsS1mIxDjSaHvNJjWsYYGUZg0S4SQbkq9n4dqMWlvqbxyxWsz179vh+WNclZvFfVRxvDoC6X2K4zusfVpEwK9EkDd9N2Zv+F1Q+iy4jw+2i0GB4k7AYuniWtzmkXHJOXMC1zXNmDEgm8Li+Hamb5Ij4t9rdVGWmz9Ej3z+Fu27us/l/xIuW7Ie0LC8RJFJxZVDRNCpAfzkt5PHUE9QOfUrq8uG+G3JkjafVoomJ6wjxHuO/C7bbqQPzCkWFb3XeR+XkfkVmonrA0h5eVuYP6KIEhxtmhrb2zfb1vv0GvnFhRj3j5N+bun6/DmGQqA253t5RPzCh4h9VU/A/b7p3IH5hTuaDqJ0/IyPzAVbHMIpvgmMj7GT9l2hgmZI300Qc4iIgIiICIiAiIgIiICIiAgKIg1Y4J4C3PP1eUlrvCKchnuvBJALryLxYRB2nB8ORiqXjcfoawgkXLTQ8UxMmL3i+gRTcK/iqf9LE/Ogg6ZrQBAEAWAGgHRY1Ddvn1+6dYHzj9Dmo6urfxHb7ruv+/6gJFhVOnmN9+gKyc4DUwOq857a+2XC4UZMORia1rN+rbaQXP0kGLAHSDCmw4Mma3LjjeXkzEd3ccb47QwdF1bEVBTpt5nUk6BoF3E7Bfn72je1erxAmlRzUsJ9ywdWgyHVY0GkNnzm0cx2j7T4niVbvK7y43ysEinTBiQxpJyiw81SbhGt94yduS67QcMpptsmTrb6R/31VcmaOyrnXdezWgQarzb3GC3m4/ouROJDdAB5LvOxtsODze5zv8ASPyATj02zaK2KP3bR9d/6a/Uanwaxbbbq6LG1rLjeNm66TF1rLmOLGZXzXBw3wrbxDLHxHnju5n+2OpvmC1zXS1wkEEGxadQeq9I7H+3KrRinjZr0rAVAB3zddZIFTkLwbTJVPh3BsHXwTHullYZ2uINnEOMGPwlq5LiXB2NcYIPUWK+r1mnEcMeJXfp7THtKeMs06zD9K8G7WYbHUXPw9Vr4acwm7fDPjaSC3bxZZgxut2vx4w1cO4PpPc1w0ewlrh8F3PZ72542gA2sGYllru8FSJk+JtiTe5aTfVc/n4JbefAtv6T0n8T9FumaLRu/RSjb7x8m/N3X9PU8vOuDe3bAVYFYVMO613Nzs5c2SRz5cl1/B+1uDxTvoMTSqEtaQwPGfV32CA7mP8AYc9Tm0Wow9clJj5dP57JYtE9m6VfH/VVPwP/AMp6j5hWFXx/1VT8D/8AKeh+RVRk5pERAREQEREBERAREQEREBERAU3Cv4qn/SxPzoLXcTxRpsBBa2XBpc/3WggmT4hzAGo94eSwodoaOHeytiHd01uHrPdmBAl3cHKwmM7ptlF55L2Im07R3Hb4jENptc97g1jQXOc4gNaBckk6BeU9rfbvSpkswVPvXNn6apLaU6eFnvPF92+oXCdv/aVV4m8sbNPCNdLKX2nxo+rueYGgnmbrisT/ALLrdJwOuOkX1HWfh5R7/H7e6rbN12q3XaP2gY7HSK+Id3Zt3LPBSjW7G2d5ulaBjJKwarGH1W+02GkRtWNo9GF5lcDQxttVrq2JJWzxDMzLLRv1VHWZJx2Q4Ii28z3Zhy9E4Ri8lNrR9kAfALzuh7wO110WG4jbVQxjtnpvKtxHD4tYq6yvxCy0XEcTKrP4gqGJxcrW5dJs1+n0nLK5gOIkU6jJ0Id/pP8ApWpq4wk6qq7Flpkc5B8lGKkrbcN1Xh0jHPk30U/S29CtmF1QxlDK6yn4e3nyWOOfKu6uYna0d0FI5cm0KzHKam5VmKamrWmyTau0p7Q9C7Je2DF4ItbWccTh7AsefpGDenUNzb7LpHkva+E9rcNxDDPqYaqH+B2ZmlRhLTZ7ZBBm0zB5HmvCeynsrxnEAHhooUDfvqoIzD/psF37zYW1XpfAPYzh8BNc4itUrMa8yCKVM+E2LQCSOhJG4K5Hi+PRc08s7W9P78k2Gb7dW+REXNLAiIgIiICIiAiIgIiICIiAmFwjKuIpsqMbUYaeIlr2hzTDqESCIRTcK/iqf9LE/OgvYnbrAxx3sv4ZV97B026Xp5qX+QgLhO1fsGbAdgapzXHdVzINifBUa2xto4c9RovZFHV1b5mf/V2tx+v6i9i4jqcXa8z6T1j6sJpWfJ+PuL8Fr4SqaWIpOpVB9lwiRJEtOjm2NxIVZjl+tOP8Aw/EKRpVqLajLw9wILDvTIh0xzFj1Xi/bD2G4nDZqmDJxNESe7j6do2gWqRuIP8AKul4fxrHaeXJ+mfohvjnycFhq6yxXCg+4sdxp6hVS11J5bUa5jmmHNcC1zTs4G4K6bgOJpuIBIXQ5seLNTeY3VJxzWd69HJPwL28p6i6McV7Pg+yuGxDbwDuFFj/AGYUgJbUPzWprqcWOeSJ294Z73843ePOrlQvqld9xHsY2n9oH/tC0OIwjaegHwH+ynnHOWN6zDGMm37XNii52gJ8grmH4aR75joLn/hW6uKhVX4mVBTQxS3PM7yym97dI6LFSsGiBYKjVfKOdK3nZbsPi+IvjD0iWzDqrpbSZ+J8a9BJ6KXJy1jmvO0MqU2aOjSLiAASSQABcknQAcyvcPZr7GxTLcRxBgc+JZhnAOa2dHVeTna+DlIm9h0/Yn2V4bhoDy7vcV/fkAZJ8OWk0yG6xNyfIwuupl4JcRmBDRIGV2piWkTzPP0F1zut4xM1nFp+kec+c+3w+61XH5ytqDHfVP8AwP3+6diD8CpKdYO0PpoR5g3Ci4h9VU/A/WI907iPiudSuaREQEREBERAREQEREBERARF8cLWJHURI6iQR8QUERxlMAu7xmVphzs7YaZAhxmAZIEHdW+En/7VP+lifnQWgq8MFKi8vqtDWBjs5FRuRtEEtcSyoDIBcbEXAgWvsKNOqyq2o2oHBrCzI4ZS7MGh5ztuwnI06OvPIwA7J9cAwAXHYch1JsFh/Zc16l+YaCcrdR0JsYM/AXWuwXaCkLVG9wf5vcJOpFQeEk/zQTstzKCMAjqPgeZ8jyEW8yvraoNtDsddATG+ouFkTGqjd4rRbnI110B0IMG4QartD2UweNEYmgyoYs6IqgAx4Xt8YAJHOLrzji//AMfmkl2ExTqW1Os3PBzcqjSCBGkgnc7euMoxoTcyZv5+XLoIsF972Petufs6AkzyF+caK3g1ufT/AOu0x9v4YzWJ7vz9W9nnG8J9W3vmjnSqNd/hdld+S02K7Z4+gclem+m77tRjmHmNCOh+C/TypcR4fRxDO7q0mVmTdr2hzQQYOoMOF/hyW1x8cvM/5qRb7sJx/B+XMT2xq1NWhaqvxBz+S9c7bexNzJq8P8Y1dhibjfuXE+IfyuM9TovJnUXh/d5Hd5myd3lOfPMZcuuabQuq0mpx6mnNitHrHaY94VrRas9YVCCeS7Lsv7IsfjmioGNoUXAEVKxIzD+RgBcd5IAO69E9m/spbhw3E49odV8L6dIzko2zZqvLONjZsczp6o6ptc3sN4mCdB6rQ6/jXJaaYOvr5fL8pqY5nrZ5x2d9heDw5Dq5OLeIs/wUpnXICZtycTMLv8MWNY1lJrWNAAa0NAaBlzDIB4XDo073VjJOpnpysZHWdFk5oIgiQbEHQjquazajLnnfJaZTxER2fBTGupvc63Mx5LJYZDyPobjWT10ka2nRVsdxWnQZmrHIP/aTBcQ0C5MA8lA9WKtBrtRffQjyIuNT8VqOLcT7sOpscatQgjJoWyIBe8EZBqdzyVPFcXqVx4T3VIwRld9I8HSXtMMH4SSfvDRVqdINENAAuYG51PUnfmg+U6sgSMpM+Els21iCQfTcKRU6vD5rsrZz4GPZkhseLUgxIJhs3vkbsriAiIgIiICIiAiIgIiICIiCvj8E2tTdTfOV2uVxadxBHWD6KdogRsvqIPirUqxpktw7+7eAT3d+6OkywjLF2yWQbje9pV24Y94Xl5MtytaQIYLE5TrciT6bCA2uG7QObHf0yf8AqUpc0aSTT98XHLPF7rc4TGsqtzU3h7dwZg7HY9CuZUFZrG/SF3dkf/qHd2QOQLwRbSxt0QdosXVAPO1tTcxMbdVzFDjWIaYcG1aUDxAhlYzzEfRmLXOWfS+5wHGKNQ5WnK+57twyP1kkA+9c6tkdUFn+zzrYHVo0MyXB3IySbgBZ5iBe8akAzYXt58gpEQfGuB0M6/lYqlU4Ph++GINGn37WlorZB3kGARmiTa3kTuVZPiNhOnimNCbDnYgWWLaJbocx/m192LHlJA/NexaY7SJBJ6D0kwT52Ij/AIXxuHA0t5HW4JmdSY11X3vBobG+sXvE/mPis14I5cBcZvKx0M284+KOrtEyQIBJm0Aam/Ibqjj+OMpktb9JVH2G/Z27x2jPW55ArQ4wur/XuzD+7bLabfzlx/mJ1uA1Bs8X2iLrYcAj++cDk/8AG2xqecgc5Oi1jafizOJe8iDUcZdGsDk1s/ZEDoqmFx5fVewgQ3vIIJLvA8MOfzmR+uqvIKbc3fmzwwM1JBpuJywGifCRBvF8x5AK4iICIiAiIgIiICIiAiIgIiICIiAiIgIiICgxdAvAggOa9jwSCRLXAwQCDHqp0QRYSh3dNjJnIxjJ3ytDZ/JZVaLXCHNDhsQCJ3vz6rNfEHylxCtSkUqneRH0NV2bXTxk52TuS60w06LZ4ftEw/xDTSNtfFR5T9JpEixeGa6LRYfCOFQvcWnw5WkCHGcpcXwACSWi40AAAF5uIOsY8EAgyDcEaEciF9XHUqZYZpPdSJkwyMpJ1mmQWk9YB6qw7tFifd7phMgd8DAAP2hSLpMW+11E6IOgxuOp0mzUcAJECCXOOoDWiS49AFz2N4jWqiGE0GWt71RwGocWuhgIn3DOhzDRQNZ4i5xL6hF3uMujYfdbM+FoA6KRBXFVrHNphpAdOUwMpMFxGszDSSY9ZKsKu3BND84BDoIgEhtzmJyg5ZJuTEmBOgVhBiGCSYEmJMXMaTuskRAREQEREBERAREQEREBERAREQEREBERAREQEREBERAREQUeL4F1ak+m14ZnY5hluYEHWYIIBEix0cVcaLX13WSIKOF4aWVn1TULy9lJkFrQRkzRdoAjxOMRq526v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data:image/jpeg;base64,/9j/4AAQSkZJRgABAQAAAQABAAD/2wCEAAkGBhAQEBAQEBMQDxEUEBATEREQEBEPFhAQFhAWFBUVExMYGycfFyUjGhIeHzsgIycpLS04FR4xNTAqNSgrLCkBCQoKDgwOGA8PGikdHyQ1LDUsLy8tNSwpLCwpLCw1NSwwLDUqLC8sLDQqLCwvLjUpNTQpNCk2Ki81NS8pLC0sLP/AABEIAMIBAwMBIgACEQEDEQH/xAAbAAEBAAMBAQEAAAAAAAAAAAAABAMFBgIBB//EAEYQAAIBAgMCCAoGCQMFAAAAAAABAgMRBBIhMUEFBhMiUWGBkxQWMlRxc4KRodIzNHJ0srQVI0JSYqKxwfBTg5Iko7Ph8f/EABcBAQEBAQAAAAAAAAAAAAAAAAABAwL/xAAoEQEBAAIBAwIFBQEAAAAAAAAAAQIRITFR8AMyQYGRsdFhcaHB4RL/2gAMAwEAAhEDEQA/AP0QAAACL9IPko1VTbvKScHJKStNwsrXUm2tEtt9oFoMEsbTTavdp2eWM5WfRdI+eHQ6Zd3U+UCgE/h0OmXd1PlPi4QpttKTbW1ZKl16Vl0ApBP4dDpl3dT5R4dDpl3dT5QKATfpCne2Z3te2Spe3TbKffDodMu7qfKBQCfw6HTLu6nynx8IU7pZnd3sslS7ttssuoFIJ/DodMu7qfKPDodMu7qfKBQCaXCFNbZNapawqLVuyXk727dp98Oh0y7up8oFAJ/DodMu7qfKfJ8IU0m3JpJNtuFRJJbW3l0ApBP4dDpl3dT5R4dDpl3dT5QKAT+HU+mXd1PlPkOEKbSabaaTTUKjTT2NPLqBSCfw6HTLu6nyjw6HTLu6nygUAmjwhTeqk2rtaQqPVOzXk9KsffDodMu7qfKBQCfw6HTLu6nymSjiIzvld7Oz0aadk7NPVaNPtAyAAAAAAAAGCpgaUst4ReV5o6Lmy5zuujy3/wAn0mcAbXiv9FU+8Vvxm4NPxX+iqfeK34jcADzGmk20km7XdtXbRXPQAAADzyavmss1rXtra97XPQAA8umm02k2r2dtVfbZ9h6AAAAeZ01JWkk1dOzV9U1JPsaT7D0AAPNSmpJxklKLTTTV001ZpreegAAAA806ailGKUYpJJJWSSVkktx6AAAAeYU1FWiklduyVtW22+1u/aegAByeL+s4r1lP8vTOsOTxf1nFesp/l6YHwAAAAAAAAnxdSaUMltatKMua5cyVRRlaz00d77rMoAGy4qzeSsnFpLEVbSvG0ry1sk7q3Wbs0/Ff6Kp94rfiNwAAAAAAAAAAAAAx4iuoQlOWyMZSfoSu/wChZN8DBiMfllkjCdWSSclBR5qd7Xcmlu2K76jPQrxnFTi7pq60a96eqfU9hh4OoONNOX0k+fU+3LavQvJV90UjHS/V15QXk1IupFdE4tKp6L54v053vNLjjdyfD+UXAAyUAAAAAAAAAAA4+pUlLEYlyi6b5SHNk4ydvB6et4to7A5PF/WcV6yn+XpgfAAAAAAAAD4eMQpOE1DSeSWR9E8ryv3mnq0MS4RUOVi+Uk1mqqUlFxSipy5TXnKT1c0lJc2WyIdjxX+iqfeK34jcGk4rZsla7jk8Iq5Ek01ztczvr7vebsAAAAAAAAAAABDwlznRpbp1Ly+xBZ375KK9r33ENPn4mT3U6agvtVHnkn2Qg/a92np8Xfbz7pVxDwtzYKrvpTjU9nyan8kpfAuMdeipwlCWsZRcWupqz+DOcLrKVWQEnBdZyowctZJOE/WQbhP+aLKxlP8Am2AADkAAAAAAAADk8X9ZxXrKf5emdYcfUU/CMTyji5cpDWEXFW8Hp20bYHsAAAAAAAAA85lo7rXZrtfUBt+K/wBFU+8VvxG4NPxX+iqfeK34jcAAAAAAAAAAAAIeCtY1J/v1qrv0qMuTi17NNGfH4nk6VSptyU5zt05Yt/2GBw/J06dPblhGN+lpWb7dppOML+vn4RnABmqHAaVMRDcqinFdU6cW32zUtfStxcQy5uJjb9uhK/8At1I5f/NL4Fxp6nWXukAAZqAAAAAAAAHJ4v6zivWU/wAvTOsOTxf1nFesp/l6YHwAAAAAAAGPEUs0JwvbNCUb9GaLV/iamfAk3GCTpQcakp5UrxjmjGOicNbZL2sr5mrrbLdADZcVoPJWlmk08RVtB5bQtJ7GlfXrb6rG7NPxX+iqfeK34jcAAAAAAAAAAABDwvrTUP8AUqU4W35XNOdvYUn1WvuLiHEc7EUY7oxq1PaWWmvhVl/iLjTLjHGeecIAAzVDwlpKhPdGtFP/AHIypr+aaLiThanmoVUtqg5Re204rNF/8kmUUamaMZLek/erml5wl886o9gAzUAAAAAAAAOPnSccRiU5yqPlIc6agn9Xp6cyMV8DsDk8X9ZxXrKf5emB8AAAAAAAB8lJJNuySTbb0SS1bbMCx9Nxz5ko5owvK8efKShGLTs03KSVv4l0mWtSUoyi9koyi7dDTTt7yGfAsZRUZTqO1WNW6ahepG21JWtZJW7doHTcV/oqn3it+I3BpOKtGKhWktssRVvq9bS002LsN2AAAAAAAAAAAEOH52IrS3RhSp+1zqj+FSPx6i4h4I1hOe+dWrLsU3CP8sF/8sXGnqe7Xb+kgADNRkPAulCEP9NOk+t0pOnftyX7S4hwPNq4iH8cai6EpwSf81OT7b7WzTHnGz9r59UXAAzUAAAAAAAAOTxf1nFesp/l6Z1hx9TDxp4jEximlykHq3LV4envbA9gAAAAAAAA8VaijGUnsjGUnv0Su/giX9KLI6mSpZSyzX6u8NE7vn2flLSLbd7WuB0XFf6Kp94rfiNwaTitVi4VoKUXKOIq5oqSbjeWl1uvY3YAAAAAAAAAw4zEKnTnUeqhCUrLflV/7GYh4V1jTp/v1qa7Iy5SV/TGm129B3hN5SUZuD8PydKlTerhThB+zFL+xQAc27u6AAIBC+biU91Sjb2qU7pL0qtJ+z77iHhTTkan7laF/RO9F+7lb+yaen1138+6VcADNQAAAAAAAA5PF/WcV6yn+XpnWHH1MRCpiMTKEozjykFeElJXWHp3V0B7AAAAAAAB5nBNNNXTTTT3pqzTJlwZTtFc/mzU1+urXz2au3mvLR21vsXQrVgDa8V/oqn3it+I3Bp+K/0VT7xW/EbgAAeK1aMIuU5RjFbZSail6W9g6j2COHC9FtJTV27K6lFN7ldqxYdXG49ZoAAcgQ1ufiKcd1OEqj6pSvTh8OU/zZcQ8H86eIntvVyRf8MIRi12Tz/03GmHEt85RcADNQAACbhHDupSnBaScXlb3TWsX2SSfYUgsuruDFhMQqlOFRbJwjJX6JJP+5lIeCnZVIfuVqq7JS5WP8tRLsLjrOaysgAA4AGLEYmFNZpyUVeyvvfQlv8AQYqPClGclGM1meyLvFy6cqdr9h1MMrNyCoAHIHJ4tf8AU4r1lP8AL0zrDk8X9ZxXrKf5emB8AAAAAAAAIeE+EHRUWkpXU5O8nHmwSbS02u5ceZ007XSlZpq6TtJbGr7H1gbTivUWStDnXjiKt24SSd5PyZNWls3N23m7Od4v4LNTqyjUq0m8RWvklFp2l+7NSivSkbRcGN+XWrzXRmhS+NKEZfE7mOPXaPdbHc506SVSovKSkkqfQ6j3ejVvotdr5R4PWZTqN1ai2OWkYfYhsj6dX0tlFChGEVGCUYrYloZC3LXGP+jzUpqScZJSTVmmk010NMis6DWr5B6WevIu6Stvy69eXT9m+W88zgpJppNNNNNXTT2pomOWuL0V6BFh6jpy5KbbTb5GTd7xy3cJPe1Z7dqV9WpFpMsdDFisQqcJzeyMXKy2uyvZGPg7DunShF6yUVnfTN6zfbJt9pix3PqU6W66qVPswd4p+mdvSoyLjq8Yyd/PygADNQAAAABD5GJ6qtLsz05f1can/b6i4k4TptwzxV505KpBLa3Hyor7UXKPtFNKopRUotNNJpremrpmmXMl+XnyR6J8ZiciSis05PLTjszSs3q9ySV2+re7J5K1aMIuUnZLbtfuS2+gwYSjJt1aitN3UYvXk6d9I6aXdk21v0u0kTGT3VX3D4FReeX6yq1Z1GldL92C/ZXUu271M1ehGcXGaUovamrmQEuVt2IMlSj5OetS3xbzVIdcZN3mupvN0N6Iqw+JhUjmhJTj0xd9d6/9GUlr8HQlLOs1Oe+dOTg39q2kvaTtuOtzL3fVFRx9Sup4jEySklykFz4TpvTD0/2ZJM6L9HVN+IrtdFsOviqV12HO1KChiMTGN7cpTfOlKbb8Hp7XJtslknx2r2ADgAAAAAAGHF1JRhNwi5yUXliraytpta39d+g1qxtTk1zp53Vywk6D58WtHUShzY3UldJPmq2r1DreK/0VT7xW/Ebg5Xg3hWdBVIKk6idapJSVWC0k8yTT2PUs8Zanm8u+pgb4Gh8Zanm8u+pmGjxoqOdRcipJONoxrUnKHN1U+i+0DpAaHxlqeby76mPGWp5vLvqYG5xGGjUWWSvrdPY4yWyUXua6UTZ8RHm5YVN0amfJ21I209m9/wCE1K40VeVa5FWyJ5OWpZ083lNdFtDN4y1PN5d9TO5lri8jbYTC5E3J5pyd5zta73JLWyWxK/vbbdBofGWp5vLvqZinxlrZ4WoWjaWZOrTvJ6Wy+j+6ObbbujowaHxlqeby76mPGWp5vLvqZBvgc3i+NFVJWoqDc6avOtSSazrNFdLcU0uszeMtTzeXfUwN8DQ+MtTzeXfUzFiuMtbJPJQyzySyylWp5Yys7OXUmB0ZC6NSk26aVSm25OnfLKMntyN6Wb1s7bW77jX+MtTzeXfUx4y1PN5d9TOsctDYwwsqjUq6jzWnCnFucYyWqk20szvs003a6lpoJcZ5pNug0krtutSSS6W9xjwnGarycM1HPLJHNKFalllLKruPU3qMsrR0YND4y1PN5d9THjLU83l31M5G+BzeD40VJRu6KqXlO0qdek45c7yq622Vk+tMzeMtTzeXfUwN8cni/rOK9ZT/AC9Mu8Zanm8u+pmsVWU6tapKOTPOLUcym0lShC7tsu4sDIAAAAAAAAeZxbTSbi+lZbr0Zk170z0AI+DeD3R5W8+UdStKq24qLu4Qi07bfI91luLAAPjXZ16ae8lw2Ccak6jkpXhGK0abs280tbJvNrlST1dtSsAAABHTwklVzylGUVFqPNUZ5pNZnJxsnpFLZoora7ssAAE0sHepCo3dx5RK8Y3UZqPNTSWicL63fXsKQAAAEPCfB7rJJNR0qRd45ubOOVtarVFzd22AAJ8fhFVpVKbtz4SjdrMk2tHbfZ69hQAEndt9YAAx14txko5czTy545oqW5yjdX13XPOEoZIRjpdXu1vk25N9rbfaZgAPjX+NX963n0AS4DCunGSbTcpym7ZrK6Ssszbfk731bEioAARYPg906teo55+VlB2cUnHKpJK62qzS9nfctAAAAAAAAAAAAAAAAAAAAAAAAAAAAAAAAAAAAAAAAAAAAAAAAAAAA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12775" y="5946545"/>
            <a:ext cx="3759200" cy="432707"/>
            <a:chOff x="2057400" y="5715000"/>
            <a:chExt cx="4309850" cy="676276"/>
          </a:xfrm>
        </p:grpSpPr>
        <p:pic>
          <p:nvPicPr>
            <p:cNvPr id="15" name="Picture 8" descr="\stackrel{\mathrm{def}}{=}\ \int_{-\infty}^\infty f(\tau)\, g(t - \tau)\, d\tau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225" y="5715000"/>
              <a:ext cx="2955025" cy="67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(f * g )(t)\ \ \,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5791200"/>
              <a:ext cx="1214063" cy="331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06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661479"/>
            <a:ext cx="27717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58" name="Picture 1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0"/>
          <a:stretch/>
        </p:blipFill>
        <p:spPr bwMode="auto">
          <a:xfrm>
            <a:off x="5881348" y="2057400"/>
            <a:ext cx="1909762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59" name="Picture 1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1" b="29383"/>
          <a:stretch/>
        </p:blipFill>
        <p:spPr bwMode="auto">
          <a:xfrm>
            <a:off x="5881349" y="3948566"/>
            <a:ext cx="1990610" cy="141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60" name="Picture 2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r="50000"/>
          <a:stretch/>
        </p:blipFill>
        <p:spPr bwMode="auto">
          <a:xfrm>
            <a:off x="762001" y="1676400"/>
            <a:ext cx="2830058" cy="268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95"/>
          <a:stretch/>
        </p:blipFill>
        <p:spPr bwMode="auto">
          <a:xfrm>
            <a:off x="2590800" y="3345924"/>
            <a:ext cx="2438400" cy="231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6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807" y="3654289"/>
            <a:ext cx="1905000" cy="17055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69243" y="3640863"/>
            <a:ext cx="2084614" cy="156346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85800" y="288925"/>
            <a:ext cx="7772400" cy="701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Battar" charset="0"/>
                <a:ea typeface="+mn-ea"/>
              </a:rPr>
              <a:t>Canny Edge Detector</a:t>
            </a:r>
          </a:p>
        </p:txBody>
      </p:sp>
      <p:pic>
        <p:nvPicPr>
          <p:cNvPr id="8192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607" y="1564413"/>
            <a:ext cx="1981200" cy="1801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1926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0257" y="1543776"/>
            <a:ext cx="2133600" cy="182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1927" name="Text Box 6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r">
              <a:buClr>
                <a:srgbClr val="898989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0BC432E-1A48-994C-8BE7-F4FD0C8C1106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81928" name="Text Box 7"/>
          <p:cNvSpPr txBox="1">
            <a:spLocks noChangeArrowheads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ctr">
              <a:buClr>
                <a:srgbClr val="898989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898989"/>
                </a:solidFill>
              </a:rPr>
              <a:t>Gary Bradski (c) 2008</a:t>
            </a:r>
          </a:p>
        </p:txBody>
      </p:sp>
      <p:sp>
        <p:nvSpPr>
          <p:cNvPr id="81929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4C17957-D4E5-B049-98CD-917655548A96}" type="slidenum">
              <a:rPr lang="en-US"/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25</a:t>
            </a:fld>
            <a:endParaRPr lang="en-US"/>
          </a:p>
        </p:txBody>
      </p:sp>
      <p:pic>
        <p:nvPicPr>
          <p:cNvPr id="242690" name="Picture 2" descr="http://upload.wikimedia.org/wikipedia/commons/thumb/7/73/Edge_Image.gif/220px-Edge_Image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458" y="2057400"/>
            <a:ext cx="3360742" cy="224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981075" y="226218"/>
            <a:ext cx="8162925" cy="874713"/>
          </a:xfrm>
        </p:spPr>
        <p:txBody>
          <a:bodyPr lIns="92075" tIns="46038" rIns="92075" bIns="46038"/>
          <a:lstStyle/>
          <a:p>
            <a:pPr>
              <a:buFont typeface="Calibri" pitchFamily="34" charset="0"/>
              <a:buNone/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/>
                  </a:outerShdw>
                </a:effectLst>
                <a:ea typeface="+mj-ea"/>
              </a:rPr>
              <a:t>Morphological Operations Examples</a:t>
            </a:r>
          </a:p>
        </p:txBody>
      </p:sp>
      <p:sp>
        <p:nvSpPr>
          <p:cNvPr id="2059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990600"/>
            <a:ext cx="7772400" cy="457200"/>
          </a:xfrm>
        </p:spPr>
        <p:txBody>
          <a:bodyPr lIns="92075" tIns="46038" rIns="92075" bIns="46038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000"/>
              <a:t>Morphology - applying Min-Max</a:t>
            </a:r>
            <a:r>
              <a:rPr lang="en-US"/>
              <a:t>.</a:t>
            </a:r>
            <a:r>
              <a:rPr lang="en-US" sz="2000"/>
              <a:t> Filters and its combinations</a:t>
            </a:r>
            <a:endParaRPr lang="ru-RU"/>
          </a:p>
        </p:txBody>
      </p:sp>
      <p:grpSp>
        <p:nvGrpSpPr>
          <p:cNvPr id="21" name="Group 20"/>
          <p:cNvGrpSpPr/>
          <p:nvPr/>
        </p:nvGrpSpPr>
        <p:grpSpPr>
          <a:xfrm>
            <a:off x="685800" y="2133600"/>
            <a:ext cx="8001000" cy="4010025"/>
            <a:chOff x="685800" y="2133600"/>
            <a:chExt cx="8001000" cy="4010025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990600" y="2562225"/>
            <a:ext cx="1600200" cy="1408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74" name="Bitmap Image" r:id="rId4" imgW="2666667" imgH="3285714" progId="">
                    <p:embed/>
                  </p:oleObj>
                </mc:Choice>
                <mc:Fallback>
                  <p:oleObj name="Bitmap Image" r:id="rId4" imgW="2666667" imgH="3285714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2562225"/>
                          <a:ext cx="1600200" cy="1408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2895600" y="2562225"/>
            <a:ext cx="1524000" cy="1400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75" name="Bitmap Image" r:id="rId6" imgW="2561905" imgH="3285714" progId="">
                    <p:embed/>
                  </p:oleObj>
                </mc:Choice>
                <mc:Fallback>
                  <p:oleObj name="Bitmap Image" r:id="rId6" imgW="2561905" imgH="3285714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5600" y="2562225"/>
                          <a:ext cx="1524000" cy="1400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4800600" y="2562225"/>
            <a:ext cx="1524000" cy="1371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76" name="Bitmap Image" r:id="rId8" imgW="2572109" imgH="3285714" progId="">
                    <p:embed/>
                  </p:oleObj>
                </mc:Choice>
                <mc:Fallback>
                  <p:oleObj name="Bitmap Image" r:id="rId8" imgW="2572109" imgH="3285714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2562225"/>
                          <a:ext cx="1524000" cy="1371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" name="Object 5"/>
            <p:cNvGraphicFramePr>
              <a:graphicFrameLocks noChangeAspect="1"/>
            </p:cNvGraphicFramePr>
            <p:nvPr/>
          </p:nvGraphicFramePr>
          <p:xfrm>
            <a:off x="6781800" y="2562225"/>
            <a:ext cx="1524000" cy="1385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77" name="Bitmap Image" r:id="rId10" imgW="2228571" imgH="3219899" progId="">
                    <p:embed/>
                  </p:oleObj>
                </mc:Choice>
                <mc:Fallback>
                  <p:oleObj name="Bitmap Image" r:id="rId10" imgW="2228571" imgH="3219899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1800" y="2562225"/>
                          <a:ext cx="1524000" cy="1385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0" name="Rectangle 1033"/>
            <p:cNvSpPr>
              <a:spLocks noChangeArrowheads="1"/>
            </p:cNvSpPr>
            <p:nvPr/>
          </p:nvSpPr>
          <p:spPr bwMode="auto">
            <a:xfrm>
              <a:off x="6477000" y="2181225"/>
              <a:ext cx="2209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 dirty="0">
                  <a:latin typeface="Times New Roman" charset="0"/>
                </a:rPr>
                <a:t>Opening </a:t>
              </a:r>
              <a:r>
                <a:rPr lang="en-US" sz="1600" dirty="0" err="1">
                  <a:latin typeface="Times New Roman" charset="0"/>
                </a:rPr>
                <a:t>IoB</a:t>
              </a:r>
              <a:r>
                <a:rPr lang="en-US" sz="1600" dirty="0">
                  <a:latin typeface="Times New Roman" charset="0"/>
                </a:rPr>
                <a:t>= (I</a:t>
              </a:r>
              <a:r>
                <a:rPr lang="en-US" sz="1600" dirty="0">
                  <a:latin typeface="Times New Roman" charset="0"/>
                  <a:sym typeface="Symbol" charset="2"/>
                </a:rPr>
                <a:t>B)B</a:t>
              </a:r>
            </a:p>
          </p:txBody>
        </p:sp>
        <p:sp>
          <p:nvSpPr>
            <p:cNvPr id="2061" name="Rectangle 1034"/>
            <p:cNvSpPr>
              <a:spLocks noChangeArrowheads="1"/>
            </p:cNvSpPr>
            <p:nvPr/>
          </p:nvSpPr>
          <p:spPr bwMode="auto">
            <a:xfrm>
              <a:off x="4648200" y="2133600"/>
              <a:ext cx="1676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Dilatation I</a:t>
              </a:r>
              <a:r>
                <a:rPr lang="en-US" sz="1600">
                  <a:latin typeface="Times New Roman" charset="0"/>
                  <a:sym typeface="Symbol" charset="2"/>
                </a:rPr>
                <a:t>B</a:t>
              </a:r>
              <a:endParaRPr lang="en-US" sz="1600">
                <a:latin typeface="Times New Roman" charset="0"/>
              </a:endParaRPr>
            </a:p>
          </p:txBody>
        </p:sp>
        <p:sp>
          <p:nvSpPr>
            <p:cNvPr id="2062" name="Rectangle 1035"/>
            <p:cNvSpPr>
              <a:spLocks noChangeArrowheads="1"/>
            </p:cNvSpPr>
            <p:nvPr/>
          </p:nvSpPr>
          <p:spPr bwMode="auto">
            <a:xfrm>
              <a:off x="2743200" y="2181225"/>
              <a:ext cx="160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Erosion I</a:t>
              </a:r>
              <a:r>
                <a:rPr lang="en-US" sz="1600">
                  <a:latin typeface="Times New Roman" charset="0"/>
                  <a:sym typeface="Symbol" charset="2"/>
                </a:rPr>
                <a:t>B</a:t>
              </a:r>
              <a:endParaRPr lang="en-US">
                <a:latin typeface="Times New Roman" charset="0"/>
              </a:endParaRPr>
            </a:p>
          </p:txBody>
        </p:sp>
        <p:sp>
          <p:nvSpPr>
            <p:cNvPr id="2063" name="Rectangle 1036"/>
            <p:cNvSpPr>
              <a:spLocks noChangeArrowheads="1"/>
            </p:cNvSpPr>
            <p:nvPr/>
          </p:nvSpPr>
          <p:spPr bwMode="auto">
            <a:xfrm>
              <a:off x="838200" y="2181225"/>
              <a:ext cx="9906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Image</a:t>
              </a:r>
              <a:r>
                <a:rPr lang="en-US" sz="2000">
                  <a:latin typeface="Times New Roman" charset="0"/>
                </a:rPr>
                <a:t> I</a:t>
              </a:r>
              <a:endParaRPr lang="en-US">
                <a:latin typeface="Times New Roman" charset="0"/>
              </a:endParaRPr>
            </a:p>
          </p:txBody>
        </p:sp>
        <p:graphicFrame>
          <p:nvGraphicFramePr>
            <p:cNvPr id="2054" name="Object 6"/>
            <p:cNvGraphicFramePr>
              <a:graphicFrameLocks noChangeAspect="1"/>
            </p:cNvGraphicFramePr>
            <p:nvPr/>
          </p:nvGraphicFramePr>
          <p:xfrm>
            <a:off x="990600" y="4695825"/>
            <a:ext cx="1676400" cy="144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78" name="Bitmap Image" r:id="rId12" imgW="2238687" imgH="3238952" progId="">
                    <p:embed/>
                  </p:oleObj>
                </mc:Choice>
                <mc:Fallback>
                  <p:oleObj name="Bitmap Image" r:id="rId12" imgW="2238687" imgH="3238952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4695825"/>
                          <a:ext cx="1676400" cy="1447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Rectangle 1038"/>
            <p:cNvSpPr>
              <a:spLocks noChangeArrowheads="1"/>
            </p:cNvSpPr>
            <p:nvPr/>
          </p:nvSpPr>
          <p:spPr bwMode="auto">
            <a:xfrm>
              <a:off x="685800" y="4238625"/>
              <a:ext cx="20574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Closing I•B= (I</a:t>
              </a:r>
              <a:r>
                <a:rPr lang="en-US" sz="1600">
                  <a:latin typeface="Times New Roman" charset="0"/>
                  <a:sym typeface="Symbol" charset="2"/>
                </a:rPr>
                <a:t>B)B</a:t>
              </a:r>
            </a:p>
          </p:txBody>
        </p:sp>
        <p:sp>
          <p:nvSpPr>
            <p:cNvPr id="2065" name="Rectangle 1039"/>
            <p:cNvSpPr>
              <a:spLocks noChangeArrowheads="1"/>
            </p:cNvSpPr>
            <p:nvPr/>
          </p:nvSpPr>
          <p:spPr bwMode="auto">
            <a:xfrm>
              <a:off x="2971800" y="4238625"/>
              <a:ext cx="1371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ru-RU">
                <a:latin typeface="Times New Roman" charset="0"/>
              </a:endParaRPr>
            </a:p>
          </p:txBody>
        </p:sp>
        <p:graphicFrame>
          <p:nvGraphicFramePr>
            <p:cNvPr id="2055" name="Object 7"/>
            <p:cNvGraphicFramePr>
              <a:graphicFrameLocks noChangeAspect="1"/>
            </p:cNvGraphicFramePr>
            <p:nvPr/>
          </p:nvGraphicFramePr>
          <p:xfrm>
            <a:off x="4800600" y="4695825"/>
            <a:ext cx="1524000" cy="144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79" name="Bitmap Image" r:id="rId14" imgW="2266667" imgH="3219899" progId="">
                    <p:embed/>
                  </p:oleObj>
                </mc:Choice>
                <mc:Fallback>
                  <p:oleObj name="Bitmap Image" r:id="rId14" imgW="2266667" imgH="3219899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4695825"/>
                          <a:ext cx="1524000" cy="1447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Rectangle 1041"/>
            <p:cNvSpPr>
              <a:spLocks noChangeArrowheads="1"/>
            </p:cNvSpPr>
            <p:nvPr/>
          </p:nvSpPr>
          <p:spPr bwMode="auto">
            <a:xfrm>
              <a:off x="4876800" y="4238625"/>
              <a:ext cx="18288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TopHat(I)= I - </a:t>
              </a:r>
              <a:r>
                <a:rPr lang="en-US" sz="1600">
                  <a:latin typeface="Times New Roman" charset="0"/>
                  <a:sym typeface="Symbol" charset="2"/>
                </a:rPr>
                <a:t>(IB)</a:t>
              </a:r>
            </a:p>
          </p:txBody>
        </p:sp>
        <p:sp>
          <p:nvSpPr>
            <p:cNvPr id="2067" name="Rectangle 1042"/>
            <p:cNvSpPr>
              <a:spLocks noChangeArrowheads="1"/>
            </p:cNvSpPr>
            <p:nvPr/>
          </p:nvSpPr>
          <p:spPr bwMode="auto">
            <a:xfrm>
              <a:off x="6781800" y="4238625"/>
              <a:ext cx="18288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BlackHat(I)= (I</a:t>
              </a:r>
              <a:r>
                <a:rPr lang="en-US" sz="1600">
                  <a:latin typeface="Times New Roman" charset="0"/>
                  <a:sym typeface="Symbol" charset="2"/>
                </a:rPr>
                <a:t>B) - I</a:t>
              </a:r>
            </a:p>
          </p:txBody>
        </p:sp>
        <p:graphicFrame>
          <p:nvGraphicFramePr>
            <p:cNvPr id="2056" name="Object 8"/>
            <p:cNvGraphicFramePr>
              <a:graphicFrameLocks noGrp="1" noChangeAspect="1"/>
            </p:cNvGraphicFramePr>
            <p:nvPr>
              <p:ph sz="half" idx="2"/>
            </p:nvPr>
          </p:nvGraphicFramePr>
          <p:xfrm>
            <a:off x="6781800" y="4695825"/>
            <a:ext cx="1524000" cy="144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80" name="Bitmap Image" r:id="rId16" imgW="2247619" imgH="3219899" progId="">
                    <p:embed/>
                  </p:oleObj>
                </mc:Choice>
                <mc:Fallback>
                  <p:oleObj name="Bitmap Image" r:id="rId16" imgW="2247619" imgH="3219899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1800" y="4695825"/>
                          <a:ext cx="1524000" cy="1447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Rectangle 1044"/>
            <p:cNvSpPr>
              <a:spLocks noChangeArrowheads="1"/>
            </p:cNvSpPr>
            <p:nvPr/>
          </p:nvSpPr>
          <p:spPr bwMode="auto">
            <a:xfrm>
              <a:off x="2743200" y="4283075"/>
              <a:ext cx="2057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 anchor="ctr"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Calibri" charset="0"/>
                <a:buNone/>
              </a:pPr>
              <a:r>
                <a:rPr lang="en-US" sz="1600">
                  <a:latin typeface="Times New Roman" charset="0"/>
                </a:rPr>
                <a:t>Grad(I)= (I</a:t>
              </a:r>
              <a:r>
                <a:rPr lang="en-US" sz="1600">
                  <a:latin typeface="Times New Roman" charset="0"/>
                  <a:sym typeface="Symbol" charset="2"/>
                </a:rPr>
                <a:t>B)-(IB)</a:t>
              </a:r>
              <a:endParaRPr lang="ru-RU" sz="1600">
                <a:latin typeface="Times New Roman" charset="0"/>
                <a:sym typeface="Symbol" charset="2"/>
              </a:endParaRPr>
            </a:p>
          </p:txBody>
        </p:sp>
        <p:graphicFrame>
          <p:nvGraphicFramePr>
            <p:cNvPr id="2057" name="Object 9"/>
            <p:cNvGraphicFramePr>
              <a:graphicFrameLocks noChangeAspect="1"/>
            </p:cNvGraphicFramePr>
            <p:nvPr/>
          </p:nvGraphicFramePr>
          <p:xfrm>
            <a:off x="2895600" y="4695825"/>
            <a:ext cx="1524000" cy="144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81" name="Image" r:id="rId18" imgW="4905048" imgH="5832686" progId="">
                    <p:embed/>
                  </p:oleObj>
                </mc:Choice>
                <mc:Fallback>
                  <p:oleObj name="Image" r:id="rId18" imgW="4905048" imgH="5832686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5600" y="4695825"/>
                          <a:ext cx="1524000" cy="1447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1"/>
          <p:cNvSpPr txBox="1">
            <a:spLocks noChangeArrowheads="1"/>
          </p:cNvSpPr>
          <p:nvPr/>
        </p:nvSpPr>
        <p:spPr bwMode="auto">
          <a:xfrm>
            <a:off x="457200" y="-152400"/>
            <a:ext cx="82296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buClr>
                <a:srgbClr val="000000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  <a:latin typeface="AlBattar" charset="0"/>
              </a:rPr>
              <a:t>Thresholds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algn="r">
              <a:buClr>
                <a:srgbClr val="898989"/>
              </a:buClr>
              <a:buSzPct val="100000"/>
              <a:buFont typeface="Calibri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8305922-F1A2-4C4E-87A7-7145546853F4}" type="slidenum">
              <a:rPr lang="en-US">
                <a:solidFill>
                  <a:srgbClr val="898989"/>
                </a:solidFill>
              </a:rPr>
              <a:pPr algn="r">
                <a:buClr>
                  <a:srgbClr val="898989"/>
                </a:buClr>
                <a:buSzPct val="100000"/>
                <a:buFont typeface="Calibri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499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76400"/>
            <a:ext cx="2971800" cy="393986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499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762000"/>
            <a:ext cx="4806950" cy="373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49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228941C-1E9A-BA47-990B-BD1880BEC028}" type="slidenum">
              <a:rPr lang="en-US"/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27</a:t>
            </a:fld>
            <a:endParaRPr lang="en-US" dirty="0"/>
          </a:p>
        </p:txBody>
      </p:sp>
      <p:sp>
        <p:nvSpPr>
          <p:cNvPr id="85001" name="TextBox 8"/>
          <p:cNvSpPr txBox="1">
            <a:spLocks noChangeArrowheads="1"/>
          </p:cNvSpPr>
          <p:nvPr/>
        </p:nvSpPr>
        <p:spPr bwMode="auto">
          <a:xfrm>
            <a:off x="4956175" y="5802313"/>
            <a:ext cx="2365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i="1" dirty="0">
                <a:solidFill>
                  <a:srgbClr val="0000FF"/>
                </a:solidFill>
              </a:rPr>
              <a:t>Screen shots by Gary </a:t>
            </a:r>
            <a:r>
              <a:rPr lang="en-US" i="1" dirty="0" err="1">
                <a:solidFill>
                  <a:srgbClr val="0000FF"/>
                </a:solidFill>
              </a:rPr>
              <a:t>Bradski</a:t>
            </a:r>
            <a:r>
              <a:rPr lang="en-US" i="1" dirty="0">
                <a:solidFill>
                  <a:srgbClr val="0000FF"/>
                </a:solidFill>
              </a:rPr>
              <a:t>, 2005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7200" y="4800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http://homepages.inf.ed.ac.uk/rbf/HIPR2/adpthrsh.htm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Tomato-Picking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8036"/>
            <a:ext cx="4171193" cy="5203024"/>
          </a:xfrm>
        </p:spPr>
        <p:txBody>
          <a:bodyPr>
            <a:normAutofit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Foliage</a:t>
            </a:r>
          </a:p>
          <a:p>
            <a:pPr lvl="1"/>
            <a:r>
              <a:rPr lang="en-US" dirty="0" smtClean="0"/>
              <a:t>Reflections</a:t>
            </a:r>
          </a:p>
          <a:p>
            <a:pPr lvl="1"/>
            <a:r>
              <a:rPr lang="en-US" dirty="0" smtClean="0"/>
              <a:t>Varying size and shape</a:t>
            </a:r>
          </a:p>
          <a:p>
            <a:pPr lvl="1"/>
            <a:r>
              <a:rPr lang="en-US" dirty="0" smtClean="0"/>
              <a:t>Varying color</a:t>
            </a:r>
          </a:p>
          <a:p>
            <a:pPr lvl="1"/>
            <a:r>
              <a:rPr lang="en-US" dirty="0" smtClean="0"/>
              <a:t>Partly covered fruits</a:t>
            </a:r>
          </a:p>
        </p:txBody>
      </p:sp>
      <p:pic>
        <p:nvPicPr>
          <p:cNvPr id="9" name="Picture 8" descr="swistr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91" y="1576945"/>
            <a:ext cx="3690809" cy="27874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3238" y="436438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swistrack.sourceforge.net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5770063"/>
            <a:ext cx="685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N. </a:t>
            </a:r>
            <a:r>
              <a:rPr lang="en-US" sz="1200" dirty="0" err="1" smtClean="0"/>
              <a:t>Correll</a:t>
            </a:r>
            <a:r>
              <a:rPr lang="en-US" sz="1200" dirty="0" smtClean="0"/>
              <a:t>, N. </a:t>
            </a:r>
            <a:r>
              <a:rPr lang="en-US" sz="1200" dirty="0" err="1" smtClean="0"/>
              <a:t>Arechiga</a:t>
            </a:r>
            <a:r>
              <a:rPr lang="en-US" sz="1200" dirty="0" smtClean="0"/>
              <a:t>, A. Bolger, M. </a:t>
            </a:r>
            <a:r>
              <a:rPr lang="en-US" sz="1200" dirty="0" err="1" smtClean="0"/>
              <a:t>Bollini</a:t>
            </a:r>
            <a:r>
              <a:rPr lang="en-US" sz="1200" dirty="0" smtClean="0"/>
              <a:t>, B. </a:t>
            </a:r>
            <a:r>
              <a:rPr lang="en-US" sz="1200" dirty="0" err="1" smtClean="0"/>
              <a:t>Charrow</a:t>
            </a:r>
            <a:r>
              <a:rPr lang="en-US" sz="1200" dirty="0" smtClean="0"/>
              <a:t>, A. Clayton, F. Dominguez, K. Donahue, S. </a:t>
            </a:r>
            <a:r>
              <a:rPr lang="en-US" sz="1200" dirty="0" err="1" smtClean="0"/>
              <a:t>Dyar</a:t>
            </a:r>
            <a:r>
              <a:rPr lang="en-US" sz="1200" dirty="0" smtClean="0"/>
              <a:t>, L. Johnson, H. Liu, A. </a:t>
            </a:r>
            <a:r>
              <a:rPr lang="en-US" sz="1200" dirty="0" err="1" smtClean="0"/>
              <a:t>Patrikalakis</a:t>
            </a:r>
            <a:r>
              <a:rPr lang="en-US" sz="1200" dirty="0" smtClean="0"/>
              <a:t>, T. Robertson, J. Smith, D. </a:t>
            </a:r>
            <a:r>
              <a:rPr lang="en-US" sz="1200" dirty="0" err="1" smtClean="0"/>
              <a:t>Soltero</a:t>
            </a:r>
            <a:r>
              <a:rPr lang="en-US" sz="1200" dirty="0" smtClean="0"/>
              <a:t>, M. Tanner, L. White, D. Rus. Building a Distributed Robot Garden. In IEEE/RSJ International Conference on Intelligent Robots and Systems (IROS), pages 1509-1516, St. Louis, MO.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val 120"/>
          <p:cNvSpPr/>
          <p:nvPr/>
        </p:nvSpPr>
        <p:spPr>
          <a:xfrm>
            <a:off x="6031803" y="419818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158507" y="419818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156305" y="409960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029601" y="409960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Filter-based object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37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Filter image</a:t>
            </a:r>
          </a:p>
          <a:p>
            <a:pPr lvl="1"/>
            <a:r>
              <a:rPr lang="en-US" dirty="0" err="1" smtClean="0"/>
              <a:t>Sobel</a:t>
            </a:r>
            <a:endParaRPr lang="en-US" dirty="0" smtClean="0"/>
          </a:p>
          <a:p>
            <a:pPr lvl="1"/>
            <a:r>
              <a:rPr lang="en-US" dirty="0" smtClean="0"/>
              <a:t>Hough transform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Spectral highlights</a:t>
            </a:r>
          </a:p>
          <a:p>
            <a:pPr lvl="1"/>
            <a:r>
              <a:rPr lang="en-US" dirty="0" smtClean="0"/>
              <a:t>Size and shape</a:t>
            </a:r>
          </a:p>
          <a:p>
            <a:r>
              <a:rPr lang="en-US" dirty="0" smtClean="0"/>
              <a:t>Weighted sum of filters highlights object location</a:t>
            </a:r>
          </a:p>
          <a:p>
            <a:pPr lvl="1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012" y="1524000"/>
            <a:ext cx="1616300" cy="1616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9" name="Oval 38"/>
          <p:cNvSpPr/>
          <p:nvPr/>
        </p:nvSpPr>
        <p:spPr>
          <a:xfrm>
            <a:off x="6306751" y="2395430"/>
            <a:ext cx="519229" cy="5242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300512" y="3622005"/>
            <a:ext cx="923600" cy="8946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55012" y="3622005"/>
            <a:ext cx="923600" cy="89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609512" y="3622005"/>
            <a:ext cx="923600" cy="8946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763200" y="3622005"/>
            <a:ext cx="923600" cy="89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776746" y="4112638"/>
            <a:ext cx="230901" cy="245316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982609" y="4106308"/>
            <a:ext cx="230901" cy="2453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186760" y="4142380"/>
            <a:ext cx="230901" cy="2453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flipH="1">
            <a:off x="6625435" y="2495549"/>
            <a:ext cx="96830" cy="1046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912723" y="4178300"/>
            <a:ext cx="45719" cy="4648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112236" y="415381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324725" y="417906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511335" y="417906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425966" y="4473394"/>
            <a:ext cx="70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Sobel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533037" y="4473394"/>
            <a:ext cx="80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Hough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724183" y="444453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719907" y="4473394"/>
            <a:ext cx="1112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Spectral</a:t>
            </a:r>
          </a:p>
          <a:p>
            <a:pPr algn="ctr"/>
            <a:r>
              <a:rPr lang="en-US" dirty="0" smtClean="0"/>
              <a:t>Highlights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rot="10800000" flipV="1">
            <a:off x="4776746" y="3140299"/>
            <a:ext cx="678266" cy="48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2" idx="0"/>
          </p:cNvCxnSpPr>
          <p:nvPr/>
        </p:nvCxnSpPr>
        <p:spPr>
          <a:xfrm rot="5400000">
            <a:off x="5708859" y="3348254"/>
            <a:ext cx="481705" cy="6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3" idx="0"/>
          </p:cNvCxnSpPr>
          <p:nvPr/>
        </p:nvCxnSpPr>
        <p:spPr>
          <a:xfrm rot="16200000" flipH="1">
            <a:off x="6599559" y="3150252"/>
            <a:ext cx="481706" cy="46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44" idx="0"/>
          </p:cNvCxnSpPr>
          <p:nvPr/>
        </p:nvCxnSpPr>
        <p:spPr>
          <a:xfrm>
            <a:off x="7071314" y="3140300"/>
            <a:ext cx="1153686" cy="48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809185" y="5497944"/>
            <a:ext cx="923600" cy="894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53" idx="2"/>
          </p:cNvCxnSpPr>
          <p:nvPr/>
        </p:nvCxnSpPr>
        <p:spPr>
          <a:xfrm rot="16200000" flipH="1">
            <a:off x="4965356" y="4654115"/>
            <a:ext cx="655218" cy="1032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6200000" flipH="1">
            <a:off x="5636532" y="5151866"/>
            <a:ext cx="626358" cy="6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>
            <a:off x="6404567" y="5076531"/>
            <a:ext cx="626358" cy="216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10800000" flipV="1">
            <a:off x="6825981" y="5119724"/>
            <a:ext cx="893927" cy="3782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ross 77"/>
          <p:cNvSpPr/>
          <p:nvPr/>
        </p:nvSpPr>
        <p:spPr>
          <a:xfrm>
            <a:off x="6394535" y="6002093"/>
            <a:ext cx="230900" cy="248139"/>
          </a:xfrm>
          <a:prstGeom prst="plus">
            <a:avLst>
              <a:gd name="adj" fmla="val 41397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264636" y="369524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154103" y="369382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027399" y="369382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915544" y="369382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805011" y="369239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678307" y="369239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572191" y="369239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483587" y="369239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264636" y="379907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154103" y="37976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027399" y="37976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915544" y="37976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805011" y="379622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678307" y="379622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572191" y="379622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5483587" y="379622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66838" y="389765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156305" y="389623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029601" y="389623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17746" y="389623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807213" y="38948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680509" y="38948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574393" y="38948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485789" y="38948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266838" y="399719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56305" y="39957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029601" y="39957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917746" y="399577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807213" y="399434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680509" y="399434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574393" y="399434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485789" y="399434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266838" y="410102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917746" y="409960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807213" y="409817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680509" y="409817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574393" y="409817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485789" y="409817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69040" y="419960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919948" y="419818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809415" y="419675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5682711" y="419675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576595" y="419675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487991" y="419675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269040" y="430590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6158507" y="430448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031803" y="430448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919948" y="430448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5809415" y="430305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682711" y="430305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576595" y="430305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487991" y="430305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6269040" y="440973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158507" y="440831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031803" y="440831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919948" y="440831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809415" y="440688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682711" y="440688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576595" y="440688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5487991" y="440688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6350"/>
            <a:ext cx="8228013" cy="1433513"/>
          </a:xfrm>
        </p:spPr>
        <p:txBody>
          <a:bodyPr/>
          <a:lstStyle/>
          <a:p>
            <a:pPr eaLnBrk="1" hangingPunct="1"/>
            <a:r>
              <a:rPr lang="en-US"/>
              <a:t>Why is Vision Hard?</a:t>
            </a:r>
            <a:br>
              <a:rPr lang="en-US"/>
            </a:br>
            <a:r>
              <a:rPr lang="en-US" sz="2800"/>
              <a:t>The difference between seeing and perception.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>
              <a:buFont typeface="Calibri" charset="0"/>
              <a:buNone/>
            </a:pPr>
            <a:r>
              <a:rPr lang="en-US">
                <a:latin typeface="Calibri" charset="0"/>
                <a:ea typeface="DejaVu Sans" pitchFamily="34" charset="2"/>
              </a:rPr>
              <a:t>Gary Bradski, 2009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E05BAC7-30D8-9D4E-9940-E5C7AF39A3A8}" type="slidenum">
              <a:rPr lang="en-US"/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endParaRPr lang="en-US"/>
          </a:p>
        </p:txBody>
      </p:sp>
      <p:pic>
        <p:nvPicPr>
          <p:cNvPr id="10245" name="Picture 4" descr="1-1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14538"/>
            <a:ext cx="914400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32238" y="2354263"/>
            <a:ext cx="497046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2400" b="1">
                <a:solidFill>
                  <a:srgbClr val="0000FF"/>
                </a:solidFill>
              </a:rPr>
              <a:t>What to do?  </a:t>
            </a:r>
          </a:p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2400" b="1">
                <a:solidFill>
                  <a:srgbClr val="0000FF"/>
                </a:solidFill>
              </a:rPr>
              <a:t>Maybe we should try to find edges ….</a:t>
            </a:r>
          </a:p>
        </p:txBody>
      </p:sp>
      <p:sp>
        <p:nvSpPr>
          <p:cNvPr id="10247" name="TextBox 7"/>
          <p:cNvSpPr txBox="1">
            <a:spLocks noChangeArrowheads="1"/>
          </p:cNvSpPr>
          <p:nvPr/>
        </p:nvSpPr>
        <p:spPr bwMode="auto">
          <a:xfrm>
            <a:off x="2427288" y="5780088"/>
            <a:ext cx="1365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i="1">
                <a:solidFill>
                  <a:srgbClr val="0000FF"/>
                </a:solidFill>
              </a:rPr>
              <a:t>Gary Bradski, 2005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4191000" cy="4525963"/>
          </a:xfrm>
        </p:spPr>
        <p:txBody>
          <a:bodyPr/>
          <a:lstStyle/>
          <a:p>
            <a:r>
              <a:rPr lang="en-US" dirty="0" smtClean="0"/>
              <a:t>Object recognition</a:t>
            </a:r>
          </a:p>
          <a:p>
            <a:pPr lvl="1"/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Players</a:t>
            </a:r>
          </a:p>
          <a:p>
            <a:pPr lvl="1"/>
            <a:r>
              <a:rPr lang="en-US" dirty="0" smtClean="0"/>
              <a:t>Ball</a:t>
            </a:r>
          </a:p>
          <a:p>
            <a:pPr lvl="1"/>
            <a:r>
              <a:rPr lang="en-US" dirty="0" smtClean="0"/>
              <a:t>Field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00" y="1905000"/>
            <a:ext cx="4302900" cy="322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/>
          <a:p>
            <a: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8BEF7FE-A283-8344-B103-381B43A1E3F9}" type="slidenum">
              <a:rPr lang="en-US">
                <a:latin typeface="Arial" charset="0"/>
              </a:rPr>
              <a:pPr algn="l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endParaRPr lang="en-US">
              <a:latin typeface="Arial" charset="0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685800" y="1133475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sz="2800">
                <a:solidFill>
                  <a:schemeClr val="tx1"/>
                </a:solidFill>
              </a:rPr>
              <a:t>Depth discontinuity</a:t>
            </a:r>
          </a:p>
          <a:p>
            <a:pPr marL="342900" indent="-342900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sz="2800">
                <a:solidFill>
                  <a:schemeClr val="tx1"/>
                </a:solidFill>
              </a:rPr>
              <a:t>Surface orientation discontinuity</a:t>
            </a:r>
          </a:p>
          <a:p>
            <a:pPr marL="342900" indent="-342900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sz="2800">
                <a:solidFill>
                  <a:schemeClr val="tx1"/>
                </a:solidFill>
              </a:rPr>
              <a:t>Reflectance discontinuity (i.e., change in surface material properties)</a:t>
            </a:r>
          </a:p>
          <a:p>
            <a:pPr marL="342900" indent="-342900"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</a:pPr>
            <a:r>
              <a:rPr lang="en-US" sz="2800">
                <a:solidFill>
                  <a:schemeClr val="tx1"/>
                </a:solidFill>
              </a:rPr>
              <a:t>Illumination discontinuity (e.g., shadow)</a:t>
            </a:r>
          </a:p>
        </p:txBody>
      </p:sp>
      <p:pic>
        <p:nvPicPr>
          <p:cNvPr id="11268" name="Picture 3" descr="poly35_right_gr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762125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4181475"/>
            <a:ext cx="1600200" cy="228600"/>
            <a:chOff x="2688" y="3168"/>
            <a:chExt cx="1008" cy="144"/>
          </a:xfrm>
        </p:grpSpPr>
        <p:sp>
          <p:nvSpPr>
            <p:cNvPr id="11281" name="Line 5"/>
            <p:cNvSpPr>
              <a:spLocks noChangeShapeType="1"/>
            </p:cNvSpPr>
            <p:nvPr/>
          </p:nvSpPr>
          <p:spPr bwMode="auto">
            <a:xfrm>
              <a:off x="2688" y="3168"/>
              <a:ext cx="912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2" name="Line 6"/>
            <p:cNvSpPr>
              <a:spLocks noChangeShapeType="1"/>
            </p:cNvSpPr>
            <p:nvPr/>
          </p:nvSpPr>
          <p:spPr bwMode="auto">
            <a:xfrm>
              <a:off x="3600" y="3216"/>
              <a:ext cx="96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200400" y="2352675"/>
            <a:ext cx="2667000" cy="1752600"/>
            <a:chOff x="2016" y="2016"/>
            <a:chExt cx="1680" cy="1104"/>
          </a:xfrm>
        </p:grpSpPr>
        <p:sp>
          <p:nvSpPr>
            <p:cNvPr id="11279" name="Line 8"/>
            <p:cNvSpPr>
              <a:spLocks noChangeShapeType="1"/>
            </p:cNvSpPr>
            <p:nvPr/>
          </p:nvSpPr>
          <p:spPr bwMode="auto">
            <a:xfrm>
              <a:off x="2016" y="2016"/>
              <a:ext cx="1632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0" name="Line 9"/>
            <p:cNvSpPr>
              <a:spLocks noChangeShapeType="1"/>
            </p:cNvSpPr>
            <p:nvPr/>
          </p:nvSpPr>
          <p:spPr bwMode="auto">
            <a:xfrm>
              <a:off x="3696" y="3024"/>
              <a:ext cx="0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191000" y="1438275"/>
            <a:ext cx="2574925" cy="1901825"/>
            <a:chOff x="2640" y="1440"/>
            <a:chExt cx="1622" cy="1198"/>
          </a:xfrm>
        </p:grpSpPr>
        <p:sp>
          <p:nvSpPr>
            <p:cNvPr id="11277" name="Line 11"/>
            <p:cNvSpPr>
              <a:spLocks noChangeShapeType="1"/>
            </p:cNvSpPr>
            <p:nvPr/>
          </p:nvSpPr>
          <p:spPr bwMode="auto">
            <a:xfrm>
              <a:off x="2640" y="1440"/>
              <a:ext cx="1584" cy="11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8" name="Line 12"/>
            <p:cNvSpPr>
              <a:spLocks noChangeShapeType="1"/>
            </p:cNvSpPr>
            <p:nvPr/>
          </p:nvSpPr>
          <p:spPr bwMode="auto">
            <a:xfrm>
              <a:off x="4262" y="2494"/>
              <a:ext cx="0" cy="14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114800" y="3724275"/>
            <a:ext cx="4267200" cy="1447800"/>
            <a:chOff x="2592" y="2880"/>
            <a:chExt cx="2688" cy="912"/>
          </a:xfrm>
        </p:grpSpPr>
        <p:sp>
          <p:nvSpPr>
            <p:cNvPr id="11275" name="Line 14"/>
            <p:cNvSpPr>
              <a:spLocks noChangeShapeType="1"/>
            </p:cNvSpPr>
            <p:nvPr/>
          </p:nvSpPr>
          <p:spPr bwMode="auto">
            <a:xfrm flipV="1">
              <a:off x="2592" y="2880"/>
              <a:ext cx="2496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6" name="Line 15"/>
            <p:cNvSpPr>
              <a:spLocks noChangeShapeType="1"/>
            </p:cNvSpPr>
            <p:nvPr/>
          </p:nvSpPr>
          <p:spPr bwMode="auto">
            <a:xfrm>
              <a:off x="5136" y="2880"/>
              <a:ext cx="14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273" name="Text Box 16"/>
          <p:cNvSpPr txBox="1">
            <a:spLocks noChangeArrowheads="1"/>
          </p:cNvSpPr>
          <p:nvPr/>
        </p:nvSpPr>
        <p:spPr bwMode="auto">
          <a:xfrm>
            <a:off x="6096000" y="5553075"/>
            <a:ext cx="3176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1400">
                <a:solidFill>
                  <a:schemeClr val="tx1"/>
                </a:solidFill>
                <a:latin typeface="Times" charset="0"/>
              </a:rPr>
              <a:t>Slide credit: Christopher Rasmussen</a:t>
            </a:r>
            <a:r>
              <a:rPr lang="en-US" sz="2400">
                <a:solidFill>
                  <a:schemeClr val="tx1"/>
                </a:solidFill>
                <a:latin typeface="Times" charset="0"/>
              </a:rPr>
              <a:t> </a:t>
            </a:r>
          </a:p>
        </p:txBody>
      </p:sp>
      <p:sp>
        <p:nvSpPr>
          <p:cNvPr id="11274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0000FF"/>
                </a:solidFill>
              </a:rPr>
              <a:t>But, What’s an Edge?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To Deal With the Confusion, </a:t>
            </a:r>
            <a:br>
              <a:rPr lang="en-US"/>
            </a:br>
            <a:r>
              <a:rPr lang="en-US"/>
              <a:t>Your Brain has Rules...</a:t>
            </a:r>
            <a:br>
              <a:rPr lang="en-US"/>
            </a:br>
            <a:r>
              <a:rPr lang="en-US"/>
              <a:t>That can be wrong</a:t>
            </a:r>
          </a:p>
        </p:txBody>
      </p:sp>
      <p:pic>
        <p:nvPicPr>
          <p:cNvPr id="12291" name="Picture 4" descr="Bulge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5050" y="1689100"/>
            <a:ext cx="4973638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419350" y="1770062"/>
            <a:ext cx="4711700" cy="22685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2432050" y="4314825"/>
            <a:ext cx="4711700" cy="225266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endParaRPr 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749550" y="4010025"/>
            <a:ext cx="4391025" cy="304800"/>
            <a:chOff x="1312" y="2264"/>
            <a:chExt cx="2766" cy="192"/>
          </a:xfrm>
        </p:grpSpPr>
        <p:sp>
          <p:nvSpPr>
            <p:cNvPr id="12295" name="Rectangle 8"/>
            <p:cNvSpPr>
              <a:spLocks noChangeArrowheads="1"/>
            </p:cNvSpPr>
            <p:nvPr/>
          </p:nvSpPr>
          <p:spPr bwMode="auto">
            <a:xfrm>
              <a:off x="1312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296" name="Rectangle 9"/>
            <p:cNvSpPr>
              <a:spLocks noChangeArrowheads="1"/>
            </p:cNvSpPr>
            <p:nvPr/>
          </p:nvSpPr>
          <p:spPr bwMode="auto">
            <a:xfrm>
              <a:off x="1510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297" name="Rectangle 10"/>
            <p:cNvSpPr>
              <a:spLocks noChangeArrowheads="1"/>
            </p:cNvSpPr>
            <p:nvPr/>
          </p:nvSpPr>
          <p:spPr bwMode="auto">
            <a:xfrm>
              <a:off x="1708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298" name="Rectangle 11"/>
            <p:cNvSpPr>
              <a:spLocks noChangeArrowheads="1"/>
            </p:cNvSpPr>
            <p:nvPr/>
          </p:nvSpPr>
          <p:spPr bwMode="auto">
            <a:xfrm>
              <a:off x="1906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299" name="Rectangle 12"/>
            <p:cNvSpPr>
              <a:spLocks noChangeArrowheads="1"/>
            </p:cNvSpPr>
            <p:nvPr/>
          </p:nvSpPr>
          <p:spPr bwMode="auto">
            <a:xfrm>
              <a:off x="2100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0" name="Rectangle 13"/>
            <p:cNvSpPr>
              <a:spLocks noChangeArrowheads="1"/>
            </p:cNvSpPr>
            <p:nvPr/>
          </p:nvSpPr>
          <p:spPr bwMode="auto">
            <a:xfrm>
              <a:off x="2298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1" name="Rectangle 14"/>
            <p:cNvSpPr>
              <a:spLocks noChangeArrowheads="1"/>
            </p:cNvSpPr>
            <p:nvPr/>
          </p:nvSpPr>
          <p:spPr bwMode="auto">
            <a:xfrm>
              <a:off x="2488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2" name="Rectangle 15"/>
            <p:cNvSpPr>
              <a:spLocks noChangeArrowheads="1"/>
            </p:cNvSpPr>
            <p:nvPr/>
          </p:nvSpPr>
          <p:spPr bwMode="auto">
            <a:xfrm>
              <a:off x="2686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3" name="Rectangle 16"/>
            <p:cNvSpPr>
              <a:spLocks noChangeArrowheads="1"/>
            </p:cNvSpPr>
            <p:nvPr/>
          </p:nvSpPr>
          <p:spPr bwMode="auto">
            <a:xfrm>
              <a:off x="2884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4" name="Rectangle 17"/>
            <p:cNvSpPr>
              <a:spLocks noChangeArrowheads="1"/>
            </p:cNvSpPr>
            <p:nvPr/>
          </p:nvSpPr>
          <p:spPr bwMode="auto">
            <a:xfrm>
              <a:off x="3082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5" name="Rectangle 18"/>
            <p:cNvSpPr>
              <a:spLocks noChangeArrowheads="1"/>
            </p:cNvSpPr>
            <p:nvPr/>
          </p:nvSpPr>
          <p:spPr bwMode="auto">
            <a:xfrm>
              <a:off x="3282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6" name="Rectangle 19"/>
            <p:cNvSpPr>
              <a:spLocks noChangeArrowheads="1"/>
            </p:cNvSpPr>
            <p:nvPr/>
          </p:nvSpPr>
          <p:spPr bwMode="auto">
            <a:xfrm>
              <a:off x="3480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7" name="Rectangle 20"/>
            <p:cNvSpPr>
              <a:spLocks noChangeArrowheads="1"/>
            </p:cNvSpPr>
            <p:nvPr/>
          </p:nvSpPr>
          <p:spPr bwMode="auto">
            <a:xfrm>
              <a:off x="3680" y="2264"/>
              <a:ext cx="200" cy="192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2308" name="Rectangle 21"/>
            <p:cNvSpPr>
              <a:spLocks noChangeArrowheads="1"/>
            </p:cNvSpPr>
            <p:nvPr/>
          </p:nvSpPr>
          <p:spPr bwMode="auto">
            <a:xfrm>
              <a:off x="3878" y="2264"/>
              <a:ext cx="200" cy="19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/>
      <p:bldP spid="5120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1038" y="234950"/>
            <a:ext cx="8158162" cy="1143000"/>
          </a:xfrm>
        </p:spPr>
        <p:txBody>
          <a:bodyPr/>
          <a:lstStyle/>
          <a:p>
            <a:pPr eaLnBrk="1" hangingPunct="1"/>
            <a:r>
              <a:rPr lang="en-US" sz="3300"/>
              <a:t>We even see invisible edges…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1676400"/>
            <a:ext cx="5487987" cy="441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90700" y="1619250"/>
            <a:ext cx="5819775" cy="4676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nalThoughts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71638"/>
            <a:ext cx="5478463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>
          <a:xfrm>
            <a:off x="681038" y="234950"/>
            <a:ext cx="8158162" cy="1143000"/>
          </a:xfrm>
        </p:spPr>
        <p:txBody>
          <a:bodyPr/>
          <a:lstStyle/>
          <a:p>
            <a:pPr eaLnBrk="1" hangingPunct="1"/>
            <a:r>
              <a:rPr lang="en-US" sz="3300"/>
              <a:t>And surfaces 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47675" y="47625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We need to deal with 3D Geometry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4CB1435C-E667-BE48-9C52-D1CF2795A9FC}" type="slidenum">
              <a:rPr lang="en-US">
                <a:solidFill>
                  <a:srgbClr val="0000FF"/>
                </a:solidFill>
                <a:latin typeface="Arial" charset="0"/>
              </a:rPr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en-US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15364" name="Picture 2" descr="C:\Users\Gary Bradski\Projects\opencvbook\figs\incoming\1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8" y="1825625"/>
            <a:ext cx="4306887" cy="331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428625" y="1223963"/>
            <a:ext cx="6638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sz="2000" b="1">
                <a:solidFill>
                  <a:srgbClr val="0000FF"/>
                </a:solidFill>
              </a:rPr>
              <a:t>Perception is ambiguous … depending on your point of view!</a:t>
            </a:r>
          </a:p>
        </p:txBody>
      </p:sp>
      <p:pic>
        <p:nvPicPr>
          <p:cNvPr id="7" name="Picture 5" descr="constanc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463" y="3206750"/>
            <a:ext cx="4424362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53263" y="4297363"/>
            <a:ext cx="1619250" cy="2319337"/>
            <a:chOff x="6714978" y="4283612"/>
            <a:chExt cx="1620130" cy="23188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716566" y="4283612"/>
              <a:ext cx="1618542" cy="124432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14978" y="5358112"/>
              <a:ext cx="1618541" cy="124432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5605463" y="3116263"/>
            <a:ext cx="3778250" cy="388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369" name="TextBox 12"/>
          <p:cNvSpPr txBox="1">
            <a:spLocks noChangeArrowheads="1"/>
          </p:cNvSpPr>
          <p:nvPr/>
        </p:nvSpPr>
        <p:spPr bwMode="auto">
          <a:xfrm>
            <a:off x="2427288" y="5780088"/>
            <a:ext cx="1679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charset="0"/>
              <a:buNone/>
            </a:pPr>
            <a:r>
              <a:rPr lang="en-US" i="1">
                <a:solidFill>
                  <a:srgbClr val="0000FF"/>
                </a:solidFill>
              </a:rPr>
              <a:t>Graphic by Gary Bradski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-1.11111E-6 L -0.07309 -0.089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-4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/>
              <a:t>And Lighting in 3D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354138"/>
            <a:ext cx="7737475" cy="13589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sz="3400">
                <a:solidFill>
                  <a:srgbClr val="0000FF"/>
                </a:solidFill>
              </a:rPr>
              <a:t>Which square is darker?</a:t>
            </a:r>
          </a:p>
          <a:p>
            <a:pPr eaLnBrk="1" hangingPunct="1"/>
            <a:endParaRPr lang="en-US" sz="3400">
              <a:solidFill>
                <a:srgbClr val="0000FF"/>
              </a:solidFill>
            </a:endParaRPr>
          </a:p>
          <a:p>
            <a:pPr eaLnBrk="1" hangingPunct="1"/>
            <a:endParaRPr lang="en-US" sz="3400">
              <a:solidFill>
                <a:srgbClr val="0000FF"/>
              </a:solidFill>
            </a:endParaRPr>
          </a:p>
        </p:txBody>
      </p:sp>
      <p:pic>
        <p:nvPicPr>
          <p:cNvPr id="16388" name="Picture 4" descr="checkershadow-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648075"/>
            <a:ext cx="414655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 descr="checkershadow-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97450" y="3632200"/>
            <a:ext cx="414655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029200" y="3344863"/>
            <a:ext cx="3884613" cy="3200400"/>
            <a:chOff x="3168" y="2107"/>
            <a:chExt cx="2447" cy="2016"/>
          </a:xfrm>
        </p:grpSpPr>
        <p:sp>
          <p:nvSpPr>
            <p:cNvPr id="16395" name="Rectangle 6"/>
            <p:cNvSpPr>
              <a:spLocks noChangeArrowheads="1"/>
            </p:cNvSpPr>
            <p:nvPr/>
          </p:nvSpPr>
          <p:spPr bwMode="auto">
            <a:xfrm rot="766587">
              <a:off x="3790" y="3049"/>
              <a:ext cx="987" cy="2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6396" name="Rectangle 7"/>
            <p:cNvSpPr>
              <a:spLocks noChangeArrowheads="1"/>
            </p:cNvSpPr>
            <p:nvPr/>
          </p:nvSpPr>
          <p:spPr bwMode="auto">
            <a:xfrm rot="766587">
              <a:off x="3168" y="3468"/>
              <a:ext cx="1937" cy="6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6397" name="Rectangle 8"/>
            <p:cNvSpPr>
              <a:spLocks noChangeArrowheads="1"/>
            </p:cNvSpPr>
            <p:nvPr/>
          </p:nvSpPr>
          <p:spPr bwMode="auto">
            <a:xfrm rot="-2774751">
              <a:off x="3539" y="2890"/>
              <a:ext cx="987" cy="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6398" name="Rectangle 9"/>
            <p:cNvSpPr>
              <a:spLocks noChangeArrowheads="1"/>
            </p:cNvSpPr>
            <p:nvPr/>
          </p:nvSpPr>
          <p:spPr bwMode="auto">
            <a:xfrm rot="-2774751">
              <a:off x="4447" y="2693"/>
              <a:ext cx="1177" cy="35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6399" name="Rectangle 10"/>
            <p:cNvSpPr>
              <a:spLocks noChangeArrowheads="1"/>
            </p:cNvSpPr>
            <p:nvPr/>
          </p:nvSpPr>
          <p:spPr bwMode="auto">
            <a:xfrm rot="-2774751">
              <a:off x="3927" y="3179"/>
              <a:ext cx="414" cy="31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6400" name="Rectangle 11"/>
            <p:cNvSpPr>
              <a:spLocks noChangeArrowheads="1"/>
            </p:cNvSpPr>
            <p:nvPr/>
          </p:nvSpPr>
          <p:spPr bwMode="auto">
            <a:xfrm rot="-2852000">
              <a:off x="4522" y="2954"/>
              <a:ext cx="1452" cy="7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6401" name="Rectangle 12"/>
            <p:cNvSpPr>
              <a:spLocks noChangeArrowheads="1"/>
            </p:cNvSpPr>
            <p:nvPr/>
          </p:nvSpPr>
          <p:spPr bwMode="auto">
            <a:xfrm rot="-2774751">
              <a:off x="4544" y="2349"/>
              <a:ext cx="870" cy="3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676400" y="1733550"/>
            <a:ext cx="3573463" cy="4094163"/>
            <a:chOff x="1056" y="1092"/>
            <a:chExt cx="2251" cy="2579"/>
          </a:xfrm>
        </p:grpSpPr>
        <p:sp>
          <p:nvSpPr>
            <p:cNvPr id="16393" name="Freeform 18"/>
            <p:cNvSpPr>
              <a:spLocks/>
            </p:cNvSpPr>
            <p:nvPr/>
          </p:nvSpPr>
          <p:spPr bwMode="auto">
            <a:xfrm>
              <a:off x="1056" y="1092"/>
              <a:ext cx="2251" cy="2579"/>
            </a:xfrm>
            <a:custGeom>
              <a:avLst/>
              <a:gdLst>
                <a:gd name="T0" fmla="*/ 2251 w 2251"/>
                <a:gd name="T1" fmla="*/ 0 h 2579"/>
                <a:gd name="T2" fmla="*/ 2003 w 2251"/>
                <a:gd name="T3" fmla="*/ 358 h 2579"/>
                <a:gd name="T4" fmla="*/ 1397 w 2251"/>
                <a:gd name="T5" fmla="*/ 1897 h 2579"/>
                <a:gd name="T6" fmla="*/ 1139 w 2251"/>
                <a:gd name="T7" fmla="*/ 2483 h 2579"/>
                <a:gd name="T8" fmla="*/ 305 w 2251"/>
                <a:gd name="T9" fmla="*/ 2473 h 2579"/>
                <a:gd name="T10" fmla="*/ 17 w 2251"/>
                <a:gd name="T11" fmla="*/ 2344 h 2579"/>
                <a:gd name="T12" fmla="*/ 205 w 2251"/>
                <a:gd name="T13" fmla="*/ 2185 h 2579"/>
                <a:gd name="T14" fmla="*/ 454 w 2251"/>
                <a:gd name="T15" fmla="*/ 2285 h 2579"/>
                <a:gd name="T16" fmla="*/ 384 w 2251"/>
                <a:gd name="T17" fmla="*/ 2453 h 25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251"/>
                <a:gd name="T28" fmla="*/ 0 h 2579"/>
                <a:gd name="T29" fmla="*/ 2251 w 2251"/>
                <a:gd name="T30" fmla="*/ 2579 h 25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251" h="2579">
                  <a:moveTo>
                    <a:pt x="2251" y="0"/>
                  </a:moveTo>
                  <a:cubicBezTo>
                    <a:pt x="2198" y="21"/>
                    <a:pt x="2145" y="42"/>
                    <a:pt x="2003" y="358"/>
                  </a:cubicBezTo>
                  <a:cubicBezTo>
                    <a:pt x="1861" y="674"/>
                    <a:pt x="1541" y="1543"/>
                    <a:pt x="1397" y="1897"/>
                  </a:cubicBezTo>
                  <a:cubicBezTo>
                    <a:pt x="1253" y="2251"/>
                    <a:pt x="1321" y="2387"/>
                    <a:pt x="1139" y="2483"/>
                  </a:cubicBezTo>
                  <a:cubicBezTo>
                    <a:pt x="957" y="2579"/>
                    <a:pt x="492" y="2496"/>
                    <a:pt x="305" y="2473"/>
                  </a:cubicBezTo>
                  <a:cubicBezTo>
                    <a:pt x="118" y="2450"/>
                    <a:pt x="34" y="2392"/>
                    <a:pt x="17" y="2344"/>
                  </a:cubicBezTo>
                  <a:cubicBezTo>
                    <a:pt x="0" y="2296"/>
                    <a:pt x="132" y="2195"/>
                    <a:pt x="205" y="2185"/>
                  </a:cubicBezTo>
                  <a:cubicBezTo>
                    <a:pt x="278" y="2175"/>
                    <a:pt x="424" y="2240"/>
                    <a:pt x="454" y="2285"/>
                  </a:cubicBezTo>
                  <a:cubicBezTo>
                    <a:pt x="484" y="2330"/>
                    <a:pt x="434" y="2391"/>
                    <a:pt x="384" y="2453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  <p:sp>
          <p:nvSpPr>
            <p:cNvPr id="16394" name="Freeform 19"/>
            <p:cNvSpPr>
              <a:spLocks/>
            </p:cNvSpPr>
            <p:nvPr/>
          </p:nvSpPr>
          <p:spPr bwMode="auto">
            <a:xfrm>
              <a:off x="1123" y="1132"/>
              <a:ext cx="2124" cy="2014"/>
            </a:xfrm>
            <a:custGeom>
              <a:avLst/>
              <a:gdLst>
                <a:gd name="T0" fmla="*/ 2124 w 2124"/>
                <a:gd name="T1" fmla="*/ 0 h 2014"/>
                <a:gd name="T2" fmla="*/ 1578 w 2124"/>
                <a:gd name="T3" fmla="*/ 487 h 2014"/>
                <a:gd name="T4" fmla="*/ 585 w 2124"/>
                <a:gd name="T5" fmla="*/ 924 h 2014"/>
                <a:gd name="T6" fmla="*/ 89 w 2124"/>
                <a:gd name="T7" fmla="*/ 1698 h 2014"/>
                <a:gd name="T8" fmla="*/ 49 w 2124"/>
                <a:gd name="T9" fmla="*/ 1907 h 2014"/>
                <a:gd name="T10" fmla="*/ 317 w 2124"/>
                <a:gd name="T11" fmla="*/ 1996 h 2014"/>
                <a:gd name="T12" fmla="*/ 456 w 2124"/>
                <a:gd name="T13" fmla="*/ 1798 h 2014"/>
                <a:gd name="T14" fmla="*/ 158 w 2124"/>
                <a:gd name="T15" fmla="*/ 1708 h 2014"/>
                <a:gd name="T16" fmla="*/ 79 w 2124"/>
                <a:gd name="T17" fmla="*/ 1738 h 20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24"/>
                <a:gd name="T28" fmla="*/ 0 h 2014"/>
                <a:gd name="T29" fmla="*/ 2124 w 2124"/>
                <a:gd name="T30" fmla="*/ 2014 h 20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24" h="2014">
                  <a:moveTo>
                    <a:pt x="2124" y="0"/>
                  </a:moveTo>
                  <a:cubicBezTo>
                    <a:pt x="1979" y="166"/>
                    <a:pt x="1834" y="333"/>
                    <a:pt x="1578" y="487"/>
                  </a:cubicBezTo>
                  <a:cubicBezTo>
                    <a:pt x="1322" y="641"/>
                    <a:pt x="833" y="722"/>
                    <a:pt x="585" y="924"/>
                  </a:cubicBezTo>
                  <a:cubicBezTo>
                    <a:pt x="337" y="1126"/>
                    <a:pt x="178" y="1534"/>
                    <a:pt x="89" y="1698"/>
                  </a:cubicBezTo>
                  <a:cubicBezTo>
                    <a:pt x="0" y="1862"/>
                    <a:pt x="11" y="1857"/>
                    <a:pt x="49" y="1907"/>
                  </a:cubicBezTo>
                  <a:cubicBezTo>
                    <a:pt x="87" y="1957"/>
                    <a:pt x="249" y="2014"/>
                    <a:pt x="317" y="1996"/>
                  </a:cubicBezTo>
                  <a:cubicBezTo>
                    <a:pt x="385" y="1978"/>
                    <a:pt x="483" y="1846"/>
                    <a:pt x="456" y="1798"/>
                  </a:cubicBezTo>
                  <a:cubicBezTo>
                    <a:pt x="429" y="1750"/>
                    <a:pt x="221" y="1718"/>
                    <a:pt x="158" y="1708"/>
                  </a:cubicBezTo>
                  <a:cubicBezTo>
                    <a:pt x="95" y="1698"/>
                    <a:pt x="87" y="1718"/>
                    <a:pt x="79" y="173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Clr>
                  <a:srgbClr val="000000"/>
                </a:buClr>
                <a:buSzPct val="100000"/>
                <a:buFont typeface="Calibri" charset="0"/>
                <a:buNone/>
              </a:pPr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0" y="3609975"/>
            <a:ext cx="1317625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itchFamily="34" charset="0"/>
              <a:buNone/>
              <a:defRPr/>
            </a:pP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8183</TotalTime>
  <Words>517</Words>
  <Application>Microsoft Office PowerPoint</Application>
  <PresentationFormat>On-screen Show (4:3)</PresentationFormat>
  <Paragraphs>109</Paragraphs>
  <Slides>30</Slides>
  <Notes>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Office Theme</vt:lpstr>
      <vt:lpstr>Bitmap Image</vt:lpstr>
      <vt:lpstr>Image</vt:lpstr>
      <vt:lpstr>Introduction to Robotics Vision</vt:lpstr>
      <vt:lpstr>Today</vt:lpstr>
      <vt:lpstr>Why is Vision Hard? The difference between seeing and perception.</vt:lpstr>
      <vt:lpstr>But, What’s an Edge?</vt:lpstr>
      <vt:lpstr>To Deal With the Confusion,  Your Brain has Rules... That can be wrong</vt:lpstr>
      <vt:lpstr>We even see invisible edges…</vt:lpstr>
      <vt:lpstr>And surfaces …</vt:lpstr>
      <vt:lpstr>We need to deal with 3D Geometry</vt:lpstr>
      <vt:lpstr>And Lighting in 3D</vt:lpstr>
      <vt:lpstr>PowerPoint Presentation</vt:lpstr>
      <vt:lpstr>Contrast</vt:lpstr>
      <vt:lpstr>Frequency</vt:lpstr>
      <vt:lpstr>Color</vt:lpstr>
      <vt:lpstr>Why are “optical tricks” interesting for Computer Vision</vt:lpstr>
      <vt:lpstr>A lot of important information is hidden in low-level cues!</vt:lpstr>
      <vt:lpstr>Pin-hole Model</vt:lpstr>
      <vt:lpstr>Pin-Hole Camera</vt:lpstr>
      <vt:lpstr>Aperture</vt:lpstr>
      <vt:lpstr>Increasing Aperture: Lens</vt:lpstr>
      <vt:lpstr>Thin Lens</vt:lpstr>
      <vt:lpstr>Basic image operations</vt:lpstr>
      <vt:lpstr>Convolution</vt:lpstr>
      <vt:lpstr>Gaussian Filter</vt:lpstr>
      <vt:lpstr>Sombrero function (Difference of Gaussians)</vt:lpstr>
      <vt:lpstr>PowerPoint Presentation</vt:lpstr>
      <vt:lpstr>Morphological Operations Examples</vt:lpstr>
      <vt:lpstr>PowerPoint Presentation</vt:lpstr>
      <vt:lpstr>Example: Tomato-Picking Robot</vt:lpstr>
      <vt:lpstr>Filter-based object recognition</vt:lpstr>
      <vt:lpstr>Group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Multi-Robot Systems</dc:title>
  <dc:creator>Nikolaus Correll</dc:creator>
  <cp:lastModifiedBy>anonymous reviewer</cp:lastModifiedBy>
  <cp:revision>131</cp:revision>
  <cp:lastPrinted>2010-02-08T23:46:21Z</cp:lastPrinted>
  <dcterms:created xsi:type="dcterms:W3CDTF">2010-02-18T05:42:26Z</dcterms:created>
  <dcterms:modified xsi:type="dcterms:W3CDTF">2013-10-14T23:09:33Z</dcterms:modified>
</cp:coreProperties>
</file>